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344" r:id="rId2"/>
    <p:sldId id="345" r:id="rId3"/>
    <p:sldId id="346" r:id="rId4"/>
    <p:sldId id="347" r:id="rId5"/>
    <p:sldId id="348" r:id="rId6"/>
    <p:sldId id="349" r:id="rId7"/>
    <p:sldId id="350" r:id="rId8"/>
    <p:sldId id="351" r:id="rId9"/>
    <p:sldId id="352" r:id="rId10"/>
    <p:sldId id="353" r:id="rId11"/>
    <p:sldId id="354" r:id="rId12"/>
    <p:sldId id="355" r:id="rId13"/>
    <p:sldId id="356" r:id="rId14"/>
    <p:sldId id="358" r:id="rId15"/>
    <p:sldId id="357" r:id="rId16"/>
    <p:sldId id="359" r:id="rId17"/>
    <p:sldId id="360" r:id="rId18"/>
    <p:sldId id="361" r:id="rId19"/>
    <p:sldId id="362" r:id="rId20"/>
    <p:sldId id="363" r:id="rId21"/>
    <p:sldId id="364" r:id="rId22"/>
    <p:sldId id="365" r:id="rId23"/>
    <p:sldId id="366" r:id="rId24"/>
    <p:sldId id="367"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مقطع افتراضي" id="{93A7D249-DE8C-49A8-AEB3-7A9FBB5A5444}">
          <p14:sldIdLst>
            <p14:sldId id="344"/>
            <p14:sldId id="345"/>
            <p14:sldId id="346"/>
            <p14:sldId id="347"/>
            <p14:sldId id="348"/>
            <p14:sldId id="349"/>
            <p14:sldId id="350"/>
            <p14:sldId id="351"/>
            <p14:sldId id="352"/>
            <p14:sldId id="353"/>
            <p14:sldId id="354"/>
            <p14:sldId id="355"/>
            <p14:sldId id="356"/>
            <p14:sldId id="358"/>
            <p14:sldId id="357"/>
            <p14:sldId id="359"/>
            <p14:sldId id="360"/>
            <p14:sldId id="361"/>
            <p14:sldId id="362"/>
            <p14:sldId id="363"/>
            <p14:sldId id="364"/>
            <p14:sldId id="365"/>
            <p14:sldId id="366"/>
            <p14:sldId id="367"/>
          </p14:sldIdLst>
        </p14:section>
        <p14:section name="مقطع بدون عنوان" id="{3FED5C56-AA3D-4D9B-81BC-1EB9469FC787}">
          <p14:sldIdLst/>
        </p14:section>
        <p14:section name="مقطع بدون عنوان" id="{E8A11B2B-A223-4270-8B6F-7DF3D5719415}">
          <p14:sldIdLst/>
        </p14:section>
        <p14:section name="مقطع بدون عنوان" id="{4D5065B4-C471-4296-8169-360F758A88B2}">
          <p14:sldIdLst/>
        </p14:section>
        <p14:section name="مقطع بدون عنوان" id="{E56C352F-EBB6-4B8C-9A0B-D6F99697F1C3}">
          <p14:sldIdLst/>
        </p14:section>
        <p14:section name="مقطع بدون عنوان" id="{6195D626-D5F4-4455-8120-9C5A621D8FE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9" d="100"/>
          <a:sy n="79" d="100"/>
        </p:scale>
        <p:origin x="-111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89EAE74-F455-4AC8-AC55-86F83287B249}" type="datetimeFigureOut">
              <a:rPr lang="ar-IQ" smtClean="0"/>
              <a:t>21/04/1441</a:t>
            </a:fld>
            <a:endParaRPr lang="ar-IQ"/>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IQ"/>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DA85208D-3618-42A0-8918-4973BD9E8FE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9" name="عنصر نائب لرقم الشريحة 8"/>
          <p:cNvSpPr>
            <a:spLocks noGrp="1"/>
          </p:cNvSpPr>
          <p:nvPr>
            <p:ph type="sldNum" sz="quarter" idx="15"/>
          </p:nvPr>
        </p:nvSpPr>
        <p:spPr/>
        <p:txBody>
          <a:bodyPr rtlCol="0"/>
          <a:lstStyle/>
          <a:p>
            <a:fld id="{DA85208D-3618-42A0-8918-4973BD9E8FEC}" type="slidenum">
              <a:rPr lang="ar-IQ" smtClean="0"/>
              <a:t>‹#›</a:t>
            </a:fld>
            <a:endParaRPr lang="ar-IQ"/>
          </a:p>
        </p:txBody>
      </p:sp>
      <p:sp>
        <p:nvSpPr>
          <p:cNvPr id="10" name="عنصر نائب للتذييل 9"/>
          <p:cNvSpPr>
            <a:spLocks noGrp="1"/>
          </p:cNvSpPr>
          <p:nvPr>
            <p:ph type="ftr" sz="quarter" idx="16"/>
          </p:nvPr>
        </p:nvSpPr>
        <p:spPr/>
        <p:txBody>
          <a:bodyPr rtlCol="0"/>
          <a:lstStyle/>
          <a:p>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589EAE74-F455-4AC8-AC55-86F83287B249}" type="datetimeFigureOut">
              <a:rPr lang="ar-IQ" smtClean="0"/>
              <a:t>21/04/1441</a:t>
            </a:fld>
            <a:endParaRPr lang="ar-IQ"/>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IQ"/>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DA85208D-3618-42A0-8918-4973BD9E8FEC}" type="slidenum">
              <a:rPr lang="ar-IQ" smtClean="0"/>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589EAE74-F455-4AC8-AC55-86F83287B249}" type="datetimeFigureOut">
              <a:rPr lang="ar-IQ" smtClean="0"/>
              <a:t>21/04/1441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A85208D-3618-42A0-8918-4973BD9E8FEC}" type="slidenum">
              <a:rPr lang="ar-IQ" smtClean="0"/>
              <a:t>‹#›</a:t>
            </a:fld>
            <a:endParaRPr lang="ar-IQ"/>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589EAE74-F455-4AC8-AC55-86F83287B249}" type="datetimeFigureOut">
              <a:rPr lang="ar-IQ" smtClean="0"/>
              <a:t>21/04/1441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A85208D-3618-42A0-8918-4973BD9E8FEC}" type="slidenum">
              <a:rPr lang="ar-IQ" smtClean="0"/>
              <a:t>‹#›</a:t>
            </a:fld>
            <a:endParaRPr lang="ar-IQ"/>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7" name="عنصر نائب لرقم الشريحة 6"/>
          <p:cNvSpPr>
            <a:spLocks noGrp="1"/>
          </p:cNvSpPr>
          <p:nvPr>
            <p:ph type="sldNum" sz="quarter" idx="11"/>
          </p:nvPr>
        </p:nvSpPr>
        <p:spPr/>
        <p:txBody>
          <a:bodyPr rtlCol="0"/>
          <a:lstStyle/>
          <a:p>
            <a:fld id="{DA85208D-3618-42A0-8918-4973BD9E8FEC}" type="slidenum">
              <a:rPr lang="ar-IQ" smtClean="0"/>
              <a:t>‹#›</a:t>
            </a:fld>
            <a:endParaRPr lang="ar-IQ"/>
          </a:p>
        </p:txBody>
      </p:sp>
      <p:sp>
        <p:nvSpPr>
          <p:cNvPr id="8" name="عنصر نائب للتذييل 7"/>
          <p:cNvSpPr>
            <a:spLocks noGrp="1"/>
          </p:cNvSpPr>
          <p:nvPr>
            <p:ph type="ftr" sz="quarter" idx="12"/>
          </p:nvPr>
        </p:nvSpPr>
        <p:spPr/>
        <p:txBody>
          <a:bodyPr rtlCol="0"/>
          <a:lstStyle/>
          <a:p>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A85208D-3618-42A0-8918-4973BD9E8FE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589EAE74-F455-4AC8-AC55-86F83287B249}" type="datetimeFigureOut">
              <a:rPr lang="ar-IQ" smtClean="0"/>
              <a:t>21/04/1441</a:t>
            </a:fld>
            <a:endParaRPr lang="ar-IQ"/>
          </a:p>
        </p:txBody>
      </p:sp>
      <p:sp>
        <p:nvSpPr>
          <p:cNvPr id="22" name="عنصر نائب لرقم الشريحة 21"/>
          <p:cNvSpPr>
            <a:spLocks noGrp="1"/>
          </p:cNvSpPr>
          <p:nvPr>
            <p:ph type="sldNum" sz="quarter" idx="15"/>
          </p:nvPr>
        </p:nvSpPr>
        <p:spPr/>
        <p:txBody>
          <a:bodyPr rtlCol="0"/>
          <a:lstStyle/>
          <a:p>
            <a:fld id="{DA85208D-3618-42A0-8918-4973BD9E8FEC}" type="slidenum">
              <a:rPr lang="ar-IQ" smtClean="0"/>
              <a:t>‹#›</a:t>
            </a:fld>
            <a:endParaRPr lang="ar-IQ"/>
          </a:p>
        </p:txBody>
      </p:sp>
      <p:sp>
        <p:nvSpPr>
          <p:cNvPr id="23" name="عنصر نائب للتذييل 22"/>
          <p:cNvSpPr>
            <a:spLocks noGrp="1"/>
          </p:cNvSpPr>
          <p:nvPr>
            <p:ph type="ftr" sz="quarter" idx="16"/>
          </p:nvPr>
        </p:nvSpPr>
        <p:spPr/>
        <p:txBody>
          <a:bodyPr rtlCol="0"/>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589EAE74-F455-4AC8-AC55-86F83287B249}" type="datetimeFigureOut">
              <a:rPr lang="ar-IQ" smtClean="0"/>
              <a:t>21/04/1441</a:t>
            </a:fld>
            <a:endParaRPr lang="ar-IQ"/>
          </a:p>
        </p:txBody>
      </p:sp>
      <p:sp>
        <p:nvSpPr>
          <p:cNvPr id="18" name="عنصر نائب لرقم الشريحة 17"/>
          <p:cNvSpPr>
            <a:spLocks noGrp="1"/>
          </p:cNvSpPr>
          <p:nvPr>
            <p:ph type="sldNum" sz="quarter" idx="11"/>
          </p:nvPr>
        </p:nvSpPr>
        <p:spPr/>
        <p:txBody>
          <a:bodyPr rtlCol="0"/>
          <a:lstStyle/>
          <a:p>
            <a:fld id="{DA85208D-3618-42A0-8918-4973BD9E8FEC}" type="slidenum">
              <a:rPr lang="ar-IQ" smtClean="0"/>
              <a:t>‹#›</a:t>
            </a:fld>
            <a:endParaRPr lang="ar-IQ"/>
          </a:p>
        </p:txBody>
      </p:sp>
      <p:sp>
        <p:nvSpPr>
          <p:cNvPr id="21" name="عنصر نائب للتذييل 20"/>
          <p:cNvSpPr>
            <a:spLocks noGrp="1"/>
          </p:cNvSpPr>
          <p:nvPr>
            <p:ph type="ftr" sz="quarter" idx="12"/>
          </p:nvPr>
        </p:nvSpPr>
        <p:spPr/>
        <p:txBody>
          <a:bodyPr rtlCol="0"/>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89EAE74-F455-4AC8-AC55-86F83287B249}" type="datetimeFigureOut">
              <a:rPr lang="ar-IQ" smtClean="0"/>
              <a:t>21/04/1441</a:t>
            </a:fld>
            <a:endParaRPr lang="ar-IQ"/>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IQ"/>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A85208D-3618-42A0-8918-4973BD9E8FE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	</a:t>
            </a:r>
            <a:r>
              <a:rPr lang="ar-IQ" b="1" dirty="0" smtClean="0"/>
              <a:t>المحاضرة الرابعة /الوظيفة </a:t>
            </a:r>
            <a:r>
              <a:rPr lang="ar-IQ" b="1" dirty="0"/>
              <a:t>العامة	</a:t>
            </a: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dirty="0"/>
              <a:t> أن الدولة واشخاصها الادارية ما هي إلا كيانات قانونية تمارس نشاطها الإداري وفقاً لاختصاصاتها الدستورية والقانونية إلا ان تحقيق أغراضها لا يمكن ان يتحقق إلا من خلال وسيلتين أساسيتين هي :</a:t>
            </a:r>
            <a:endParaRPr lang="en-US" dirty="0"/>
          </a:p>
          <a:p>
            <a:r>
              <a:rPr lang="ar-IQ" b="1" dirty="0"/>
              <a:t>الأولى: </a:t>
            </a:r>
            <a:r>
              <a:rPr lang="ar-IQ" dirty="0"/>
              <a:t>العنصر البشري ( الموظف العام ) ويقصد به الموظفين العموميين الذين يعبرون عن أرادة هذه الكيانات القانونية وفقاً للنصوص التي تحكم عملها وهم يعملون </a:t>
            </a:r>
            <a:r>
              <a:rPr lang="ar-IQ" dirty="0" err="1"/>
              <a:t>بأسمها</a:t>
            </a:r>
            <a:r>
              <a:rPr lang="ar-IQ" dirty="0"/>
              <a:t> ولحسابها. والذي سيكون موضوع محاضرتنا.</a:t>
            </a:r>
            <a:endParaRPr lang="en-US" dirty="0"/>
          </a:p>
          <a:p>
            <a:r>
              <a:rPr lang="ar-IQ" b="1" dirty="0"/>
              <a:t>الثانية: </a:t>
            </a:r>
            <a:r>
              <a:rPr lang="ar-IQ" dirty="0"/>
              <a:t>العنصر المادي ويتمثل </a:t>
            </a:r>
            <a:r>
              <a:rPr lang="ar-IQ" dirty="0" err="1"/>
              <a:t>باالأموال</a:t>
            </a:r>
            <a:r>
              <a:rPr lang="ar-IQ" dirty="0"/>
              <a:t> العامة، التي تعتبر وسيلة أساسية تستعين بها السلطة الادارية من أجل </a:t>
            </a:r>
            <a:r>
              <a:rPr lang="ar-IQ" dirty="0" err="1"/>
              <a:t>أشباع</a:t>
            </a:r>
            <a:r>
              <a:rPr lang="ar-IQ" dirty="0"/>
              <a:t> الحاجات العامة وتحقيق أهداف العملية الإدارية وهي أموال منقولة وغير منقولة والتي سنتناولها لاحقاً.</a:t>
            </a:r>
            <a:endParaRPr lang="en-US" dirty="0"/>
          </a:p>
          <a:p>
            <a:r>
              <a:rPr lang="ar-IQ" b="1" dirty="0"/>
              <a:t>مفهوم الوظيفة العامة:</a:t>
            </a:r>
            <a:endParaRPr lang="en-US" dirty="0"/>
          </a:p>
          <a:p>
            <a:r>
              <a:rPr lang="ar-IQ" dirty="0"/>
              <a:t>       أن للوظيفة العامة أكثر من معنى وقد يراد بالوظيفة العامة مجموع العاملين في الإدارة وهي ما يعرف بالمعنى العضوي وقد يقتصر على فئة الموظفين بالمعنى الدقيق، ويراد ايضا بالوظيفة العامة النظام القانوني الذي يطبق على مجموع العاملين في الإدارة وهو </a:t>
            </a:r>
            <a:r>
              <a:rPr lang="ar-IQ" dirty="0" err="1"/>
              <a:t>مايعرف</a:t>
            </a:r>
            <a:r>
              <a:rPr lang="ar-IQ" dirty="0"/>
              <a:t> بالمفهوم الشكلي. وقد ذهب آخرون الى تحديد مفهوم الوظيفة العامة تبعا للنشاط الذي تقوم به الإدارة ويقصد بذلك المفهوم الوظيفي.</a:t>
            </a:r>
            <a:endParaRPr lang="en-US" dirty="0"/>
          </a:p>
          <a:p>
            <a:r>
              <a:rPr lang="ar-IQ" dirty="0"/>
              <a:t>       لقد تطور مفهوم الوظيفة العامة تبعا للأنظمة القانونية التي تحكم هذا النشاط حيث تخضع مبادئها الاساسية الى احد نظاميين قانونيين  الاول يعرف بالنظام الأوربي (الفرنسي) والثاني بالنظام الامريكي.</a:t>
            </a:r>
            <a:endParaRPr lang="en-US" dirty="0"/>
          </a:p>
          <a:p>
            <a:r>
              <a:rPr lang="en-US" dirty="0"/>
              <a:t> </a:t>
            </a:r>
          </a:p>
          <a:p>
            <a:r>
              <a:rPr lang="ar-IQ" dirty="0"/>
              <a:t> </a:t>
            </a:r>
            <a:endParaRPr lang="en-US" dirty="0"/>
          </a:p>
          <a:p>
            <a:r>
              <a:rPr lang="ar-IQ" dirty="0"/>
              <a:t> </a:t>
            </a:r>
          </a:p>
        </p:txBody>
      </p:sp>
    </p:spTree>
    <p:extLst>
      <p:ext uri="{BB962C8B-B14F-4D97-AF65-F5344CB8AC3E}">
        <p14:creationId xmlns:p14="http://schemas.microsoft.com/office/powerpoint/2010/main" val="459429259"/>
      </p:ext>
    </p:extLst>
  </p:cSld>
  <p:clrMapOvr>
    <a:masterClrMapping/>
  </p:clrMapOvr>
  <p:transition spd="slow">
    <p:pull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حقوق الموظف العام:</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20000"/>
          </a:bodyPr>
          <a:lstStyle/>
          <a:p>
            <a:r>
              <a:rPr lang="ar-IQ" dirty="0"/>
              <a:t> إن الوظيفة العامة، هي خدمة عامة تتطلب انصراف الموظف لأعمالها وتفرغه، فالموظف مقابل ذلك يتمتع بعدد من الحقوق أغلبها مالي كالراتب والعلاوات وبعضها غير مالي كالإجازات. والإدارة عند تحديدها لحقوق الموظفين لا أن تجعلها كافية ومغرية لدرجة تسمح </a:t>
            </a:r>
            <a:r>
              <a:rPr lang="ar-IQ" dirty="0" err="1"/>
              <a:t>بأجتذاب</a:t>
            </a:r>
            <a:r>
              <a:rPr lang="ar-IQ" dirty="0"/>
              <a:t> العدد الكافي من المرشحين الأكفاء لتولي الوظائف العامة، وهي لا تكون كذلك إلا إذا كانت تضمن لهم قدراً معقولاً من المعيشة الكريمة وتوازن إغراءات العمل بالمشروعات الخاصة.</a:t>
            </a:r>
            <a:endParaRPr lang="en-US" dirty="0"/>
          </a:p>
          <a:p>
            <a:r>
              <a:rPr lang="ar-IQ" dirty="0"/>
              <a:t>      وما دام الراتب الوظيفي يمثل المردود المادي الملموس للعمل الوظيفي والأساس الذي يعتمد عليه الموظف في تسيير أموره الحياتية والعائلية. لذا ينبغي الاهتمام بهذا الجانب وعدم إهماله مطلقاً وإعادة النظر دورياً في تحديده وتعديله في ضوء الاعتبارات الاقتصادية والاجتماعية المؤثرة فيه، ليتماشى مع متطلبات الحياة المعاشية السائدة في البلد ... وعكس ذلك فأن الوظيفة العامة برمتها تكون عرضة للأخطار المحيطة بها وفريسة للأمراض الفتاكة التي تنهش جسدها ... وكلها آفات شرسة يتعدى أثرها الضار النطاق الوظيفي ليغلل في جزيئات الحياة الاجتماعية للمجتمع ذاته، وبالتالي يتحول الموظف ومن ثم الوظيفة العامة من عامل خدمة ورفاه إلى بؤرة فساد </a:t>
            </a:r>
            <a:r>
              <a:rPr lang="ar-IQ" dirty="0" err="1"/>
              <a:t>أجتماعي</a:t>
            </a:r>
            <a:r>
              <a:rPr lang="ar-IQ" dirty="0"/>
              <a:t> يهز كيان المجتمع بأسره...</a:t>
            </a:r>
            <a:endParaRPr lang="en-US" dirty="0"/>
          </a:p>
          <a:p>
            <a:r>
              <a:rPr lang="ar-IQ" dirty="0"/>
              <a:t>       عليه ....ومما تقدم فعادةً تتمثل حقوق وامتيازات الموظف بما يأتي:</a:t>
            </a:r>
          </a:p>
        </p:txBody>
      </p:sp>
    </p:spTree>
    <p:extLst>
      <p:ext uri="{BB962C8B-B14F-4D97-AF65-F5344CB8AC3E}">
        <p14:creationId xmlns:p14="http://schemas.microsoft.com/office/powerpoint/2010/main" val="44168906"/>
      </p:ext>
    </p:extLst>
  </p:cSld>
  <p:clrMapOvr>
    <a:masterClrMapping/>
  </p:clrMapOvr>
  <p:transition spd="slow">
    <p:cover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77500" lnSpcReduction="20000"/>
          </a:bodyPr>
          <a:lstStyle/>
          <a:p>
            <a:r>
              <a:rPr lang="ar-IQ" b="1" dirty="0"/>
              <a:t>أولاً: الراتب الوظيفي:</a:t>
            </a:r>
            <a:endParaRPr lang="en-US" dirty="0"/>
          </a:p>
          <a:p>
            <a:r>
              <a:rPr lang="ar-IQ" b="1" dirty="0"/>
              <a:t>    </a:t>
            </a:r>
            <a:r>
              <a:rPr lang="ar-IQ" dirty="0"/>
              <a:t> أن علاقة الموظف بالدولة تقوم على أساس تنظيمي، أي منظمة في أطار قوانين الخدمة المدنية، فأن الموظف يعتمد بالدرجة الأساس في تدبير شؤون حياته المادية على </a:t>
            </a:r>
            <a:r>
              <a:rPr lang="ar-IQ" dirty="0" err="1"/>
              <a:t>على</a:t>
            </a:r>
            <a:r>
              <a:rPr lang="ar-IQ" dirty="0"/>
              <a:t>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a:t>
            </a:r>
            <a:r>
              <a:rPr lang="ar-IQ" dirty="0" err="1"/>
              <a:t>مايتقاضاه</a:t>
            </a:r>
            <a:r>
              <a:rPr lang="ar-IQ" dirty="0"/>
              <a:t>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a:t>
            </a:r>
            <a:r>
              <a:rPr lang="ar-IQ" dirty="0" err="1"/>
              <a:t>ماأكدت</a:t>
            </a:r>
            <a:r>
              <a:rPr lang="ar-IQ" dirty="0"/>
              <a:t>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a:t>
            </a:r>
            <a:endParaRPr lang="en-US" dirty="0"/>
          </a:p>
          <a:p>
            <a:r>
              <a:rPr lang="ar-IQ" dirty="0"/>
              <a:t> </a:t>
            </a:r>
            <a:endParaRPr lang="en-US" dirty="0"/>
          </a:p>
          <a:p>
            <a:r>
              <a:rPr lang="ar-IQ" dirty="0"/>
              <a:t> </a:t>
            </a:r>
            <a:endParaRPr lang="en-US" dirty="0"/>
          </a:p>
          <a:p>
            <a:r>
              <a:rPr lang="ar-IQ" dirty="0"/>
              <a:t> </a:t>
            </a:r>
            <a:endParaRPr lang="en-US" dirty="0"/>
          </a:p>
          <a:p>
            <a:endParaRPr lang="ar-IQ" dirty="0"/>
          </a:p>
        </p:txBody>
      </p:sp>
    </p:spTree>
    <p:extLst>
      <p:ext uri="{BB962C8B-B14F-4D97-AF65-F5344CB8AC3E}">
        <p14:creationId xmlns:p14="http://schemas.microsoft.com/office/powerpoint/2010/main" val="39512160"/>
      </p:ext>
    </p:extLst>
  </p:cSld>
  <p:clrMapOvr>
    <a:masterClrMapping/>
  </p:clrMapOvr>
  <p:transition spd="slow">
    <p:cover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16632"/>
            <a:ext cx="7488832" cy="1431032"/>
          </a:xfrm>
        </p:spPr>
        <p:txBody>
          <a:bodyPr>
            <a:normAutofit fontScale="90000"/>
          </a:bodyPr>
          <a:lstStyle/>
          <a:p>
            <a:pPr marL="514350" indent="-514350" algn="ctr">
              <a:buFont typeface="Arial" pitchFamily="34" charset="0"/>
              <a:buChar char="•"/>
            </a:pPr>
            <a:r>
              <a:rPr lang="ar-IQ" b="1" dirty="0" smtClean="0"/>
              <a:t>أولاً: الراتب الوظيفي:</a:t>
            </a:r>
            <a:r>
              <a:rPr lang="en-US" dirty="0" smtClean="0"/>
              <a:t/>
            </a:r>
            <a:br>
              <a:rPr lang="en-US" dirty="0" smtClean="0"/>
            </a:br>
            <a:r>
              <a:rPr lang="ar-IQ" b="1" dirty="0" smtClean="0"/>
              <a:t>    </a:t>
            </a:r>
            <a:r>
              <a:rPr lang="ar-IQ" dirty="0" smtClean="0"/>
              <a:t> أن علاقة الموظف بالدولة تقوم على أساس تنظيمي، أي منظمة في أطار قوانين الخدمة المدنية، فأن الموظف يعتمد بالدرجة الأساس في تدبير شؤون حياته المادية على </a:t>
            </a:r>
            <a:r>
              <a:rPr lang="ar-IQ" dirty="0" err="1" smtClean="0"/>
              <a:t>على</a:t>
            </a:r>
            <a:r>
              <a:rPr lang="ar-IQ" dirty="0" smtClean="0"/>
              <a:t>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a:t>
            </a:r>
            <a:r>
              <a:rPr lang="ar-IQ" dirty="0" err="1" smtClean="0"/>
              <a:t>مايتقاضاه</a:t>
            </a:r>
            <a:r>
              <a:rPr lang="ar-IQ" dirty="0" smtClean="0"/>
              <a:t>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a:t>
            </a:r>
            <a:r>
              <a:rPr lang="ar-IQ" dirty="0" err="1" smtClean="0"/>
              <a:t>ماأكدت</a:t>
            </a:r>
            <a:r>
              <a:rPr lang="ar-IQ" dirty="0" smtClean="0"/>
              <a:t>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a:t>
            </a:r>
            <a:r>
              <a:rPr lang="en-US" dirty="0" smtClean="0"/>
              <a:t/>
            </a:r>
            <a:br>
              <a:rPr lang="en-US" dirty="0" smtClean="0"/>
            </a:br>
            <a:r>
              <a:rPr lang="ar-IQ" dirty="0" smtClean="0"/>
              <a:t> </a:t>
            </a:r>
            <a:r>
              <a:rPr lang="en-US" dirty="0" smtClean="0"/>
              <a:t/>
            </a:r>
            <a:br>
              <a:rPr lang="en-US" dirty="0" smtClean="0"/>
            </a:br>
            <a:r>
              <a:rPr lang="ar-IQ" dirty="0" smtClean="0"/>
              <a:t> </a:t>
            </a:r>
            <a:r>
              <a:rPr lang="en-US" dirty="0" smtClean="0"/>
              <a:t/>
            </a:r>
            <a:br>
              <a:rPr lang="en-US" dirty="0" smtClean="0"/>
            </a:br>
            <a:r>
              <a:rPr lang="ar-IQ" b="1" dirty="0" smtClean="0"/>
              <a:t>أولاً: الراتب الوظيفي:</a:t>
            </a:r>
            <a:r>
              <a:rPr lang="en-US" dirty="0" smtClean="0"/>
              <a:t/>
            </a:r>
            <a:br>
              <a:rPr lang="en-US" dirty="0" smtClean="0"/>
            </a:br>
            <a:r>
              <a:rPr lang="ar-IQ" b="1" dirty="0" smtClean="0"/>
              <a:t>    </a:t>
            </a:r>
            <a:r>
              <a:rPr lang="ar-IQ" dirty="0" smtClean="0"/>
              <a:t> أن علاقة الموظف بالدولة تقوم على أساس تنظيمي، أي منظمة في أطار قوانين الخدمة المدنية، فأن الموظف يعتمد بالدرجة الأساس في تدبير شؤون حياته المادية على </a:t>
            </a:r>
            <a:r>
              <a:rPr lang="ar-IQ" dirty="0" err="1" smtClean="0"/>
              <a:t>على</a:t>
            </a:r>
            <a:r>
              <a:rPr lang="ar-IQ" dirty="0" smtClean="0"/>
              <a:t>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a:t>
            </a:r>
            <a:r>
              <a:rPr lang="ar-IQ" dirty="0" err="1" smtClean="0"/>
              <a:t>مايتقاضاه</a:t>
            </a:r>
            <a:r>
              <a:rPr lang="ar-IQ" dirty="0" smtClean="0"/>
              <a:t>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a:t>
            </a:r>
            <a:r>
              <a:rPr lang="ar-IQ" dirty="0" err="1" smtClean="0"/>
              <a:t>ماأكدت</a:t>
            </a:r>
            <a:r>
              <a:rPr lang="ar-IQ" dirty="0" smtClean="0"/>
              <a:t>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a:t>
            </a:r>
            <a:r>
              <a:rPr lang="en-US" dirty="0" smtClean="0"/>
              <a:t/>
            </a:r>
            <a:br>
              <a:rPr lang="en-US" dirty="0" smtClean="0"/>
            </a:br>
            <a:r>
              <a:rPr lang="ar-IQ" dirty="0" smtClean="0"/>
              <a:t> </a:t>
            </a:r>
            <a:r>
              <a:rPr lang="en-US" dirty="0" smtClean="0"/>
              <a:t/>
            </a:r>
            <a:br>
              <a:rPr lang="en-US" dirty="0" smtClean="0"/>
            </a:br>
            <a:r>
              <a:rPr lang="ar-IQ" dirty="0" smtClean="0"/>
              <a:t> </a:t>
            </a:r>
            <a:r>
              <a:rPr lang="en-US" dirty="0" smtClean="0"/>
              <a:t/>
            </a:r>
            <a:br>
              <a:rPr lang="en-US" dirty="0" smtClean="0"/>
            </a:br>
            <a:r>
              <a:rPr lang="ar-IQ" dirty="0" smtClean="0"/>
              <a:t> </a:t>
            </a:r>
            <a:r>
              <a:rPr lang="ar-IQ" dirty="0"/>
              <a:t/>
            </a:r>
            <a:br>
              <a:rPr lang="ar-IQ" dirty="0"/>
            </a:br>
            <a:r>
              <a:rPr lang="ar-IQ" dirty="0"/>
              <a:t/>
            </a:r>
            <a:br>
              <a:rPr lang="ar-IQ" dirty="0"/>
            </a:br>
            <a:r>
              <a:rPr lang="ar-IQ" dirty="0" smtClean="0"/>
              <a:t/>
            </a:r>
            <a:br>
              <a:rPr lang="ar-IQ" dirty="0" smtClean="0"/>
            </a:br>
            <a:r>
              <a:rPr lang="ar-IQ" b="1" dirty="0" smtClean="0"/>
              <a:t>ثانياً:- المخصصات المضافة إلى الراتب:</a:t>
            </a:r>
            <a:r>
              <a:rPr lang="en-US" dirty="0" smtClean="0"/>
              <a:t/>
            </a:r>
            <a:br>
              <a:rPr lang="en-US" dirty="0" smtClean="0"/>
            </a:br>
            <a:r>
              <a:rPr lang="en-US" dirty="0" smtClean="0"/>
              <a:t/>
            </a:r>
            <a:br>
              <a:rPr lang="en-US" dirty="0" smtClean="0"/>
            </a:br>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dirty="0"/>
              <a:t> إن معظم القوانين التي تنظم شؤون الخدمة المدنية لا تقف عند تحديد الرواتب التي يستحقها الموظف وإنما تتعدى ذلك إلى منحه بعد الإضافات المالية التي تساعده على تحسين أحواله المعاشية أو لتمييز الموظف عن غيره من الموظفين لأن طبيعة العمل الذي يمارسه له من المتطلبات العلمية والفنية </a:t>
            </a:r>
            <a:r>
              <a:rPr lang="ar-IQ" dirty="0" err="1"/>
              <a:t>ماليس</a:t>
            </a:r>
            <a:r>
              <a:rPr lang="ar-IQ" dirty="0"/>
              <a:t> للأعمال الوظيفية التقليدية من تلك المتطلبات، أو لأن طبيعة الوظيفية لها خصوصيتها الذاتية.</a:t>
            </a:r>
            <a:endParaRPr lang="en-US" dirty="0"/>
          </a:p>
          <a:p>
            <a:r>
              <a:rPr lang="ar-IQ" dirty="0"/>
              <a:t>       إن هذه المخصصات قد تتمثل بمبالغ شهرية مقطوعة أو بنسبة محددة من الراتب الشهري للموظف.</a:t>
            </a:r>
            <a:endParaRPr lang="en-US" dirty="0"/>
          </a:p>
          <a:p>
            <a:r>
              <a:rPr lang="ar-IQ" dirty="0"/>
              <a:t>      ويمكن إلقاء نظرة على أهم تلك المخصصات سيما الواردة في قانون رواتب موظفي الدولة رقم (22) لسنة2008 المعدل ..وهي: </a:t>
            </a:r>
            <a:endParaRPr lang="en-US" dirty="0"/>
          </a:p>
          <a:p>
            <a:r>
              <a:rPr lang="ar-IQ" b="1" dirty="0"/>
              <a:t>1)المخصصات العائلية</a:t>
            </a:r>
            <a:r>
              <a:rPr lang="en-US" b="1" dirty="0"/>
              <a:t>: </a:t>
            </a:r>
            <a:r>
              <a:rPr lang="ar-IQ" dirty="0"/>
              <a:t>وهي المخصصات التي تمنح إلى الموظف الذي يتحمل أعباء عائلية كمخصصات الزوجية والأطفال الواردة في (14) من القانون المذكور أعلاه.</a:t>
            </a:r>
            <a:endParaRPr lang="en-US" dirty="0"/>
          </a:p>
          <a:p>
            <a:r>
              <a:rPr lang="ar-IQ" b="1" dirty="0"/>
              <a:t>2)المخصصات المهنية: </a:t>
            </a:r>
            <a:r>
              <a:rPr lang="ar-IQ" dirty="0"/>
              <a:t>وهي المخصصات التي تمنح إلى الموظفين الذين يمارسون أعمالاً خطرة كمخصصات الخطورة الواردة في المادة (13) من القانون المذكور ومخصصات الخطورة الواردة في الأمر (30) لسنة 2003..إذ تمنح هكذا مخصصات </a:t>
            </a:r>
            <a:r>
              <a:rPr lang="ar-IQ" dirty="0" err="1"/>
              <a:t>لللأطباء</a:t>
            </a:r>
            <a:r>
              <a:rPr lang="ar-IQ" dirty="0"/>
              <a:t> والمهندسين والحقوقيين </a:t>
            </a:r>
            <a:r>
              <a:rPr lang="ar-IQ" dirty="0" err="1"/>
              <a:t>والكيميائيين..الخ</a:t>
            </a:r>
            <a:r>
              <a:rPr lang="ar-IQ" dirty="0"/>
              <a:t>.</a:t>
            </a:r>
            <a:endParaRPr lang="en-US" dirty="0"/>
          </a:p>
          <a:p>
            <a:r>
              <a:rPr lang="ar-IQ" b="1" dirty="0"/>
              <a:t>3)مخصصات التفرغ العلمي: </a:t>
            </a:r>
            <a:r>
              <a:rPr lang="ar-IQ" dirty="0"/>
              <a:t>وهي المخصصات التي تمنح</a:t>
            </a:r>
            <a:r>
              <a:rPr lang="ar-IQ" b="1" dirty="0"/>
              <a:t> </a:t>
            </a:r>
            <a:r>
              <a:rPr lang="ar-IQ" dirty="0"/>
              <a:t>إلى الموظفين من ذوي الاختصاصات المهمة كأعضاء الهيئات التدريسية في الجامعات والباحثين العلميين والأطباء الاختصاصيين لقاء تفرغهم للعمل العلمي .. كمخصصات الخدمة الجامعية الواردة في البند (رابعاً) من المادة(7) من قانون الخدمة الجامعية رقم (23) لسنة 2008. </a:t>
            </a:r>
            <a:endParaRPr lang="en-US" dirty="0"/>
          </a:p>
          <a:p>
            <a:r>
              <a:rPr lang="ar-IQ" b="1" dirty="0"/>
              <a:t>4)مخصصات الموقع الجغرافي:</a:t>
            </a:r>
            <a:r>
              <a:rPr lang="ar-IQ" dirty="0"/>
              <a:t> وهي المخصصات التي تمنح إلى الموظفين الذين يكون مقر عملهم الدائم في الوحدات الإدارية أو القرى أو الأرياف، كالمخصصات الواردة في المادة (12) من القانون المذكور أعلاه .</a:t>
            </a:r>
            <a:endParaRPr lang="en-US" dirty="0"/>
          </a:p>
          <a:p>
            <a:r>
              <a:rPr lang="ar-IQ" b="1" dirty="0"/>
              <a:t>5)مخصصات الشهادة العلمية:</a:t>
            </a:r>
            <a:r>
              <a:rPr lang="ar-IQ" dirty="0"/>
              <a:t> وهي المخصصات التي تمنح إلى الموظفين الحاصلين على مؤهلات علمية لتمييزهم عن بقية الموظفين، كالمخصصات الواردة في المادة (11) من القانون المذكور أعلاه.</a:t>
            </a:r>
          </a:p>
        </p:txBody>
      </p:sp>
    </p:spTree>
    <p:extLst>
      <p:ext uri="{BB962C8B-B14F-4D97-AF65-F5344CB8AC3E}">
        <p14:creationId xmlns:p14="http://schemas.microsoft.com/office/powerpoint/2010/main" val="727114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ثالثاً:- العلاوات السنوية والترفيع:</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62500" lnSpcReduction="20000"/>
          </a:bodyPr>
          <a:lstStyle/>
          <a:p>
            <a:r>
              <a:rPr lang="ar-IQ" b="1" dirty="0"/>
              <a:t> </a:t>
            </a:r>
            <a:r>
              <a:rPr lang="ar-IQ" dirty="0"/>
              <a:t>يقصد </a:t>
            </a:r>
            <a:r>
              <a:rPr lang="ar-IQ" dirty="0" err="1"/>
              <a:t>بالعلاوة،الزيادة</a:t>
            </a:r>
            <a:r>
              <a:rPr lang="ar-IQ" dirty="0"/>
              <a:t> السنوية المحددة التي تضاف إلى الراتب الشهري للموظف، وتمنح هذه الزيادة عند إكمال الموظف سنة واحدة في الخدمة الوظيفية وكانت خدمته جيدة، أي إذ كان لدية منح قدم  كتب شكر وتقدير يتقدم منح العلاوة وتؤخذ ثلاثة كتب شكر فقط خلال السنة. أما إذ كانت لدية غيابات أو عقوبة يتأخر منح العلاوة.</a:t>
            </a:r>
            <a:endParaRPr lang="en-US" dirty="0"/>
          </a:p>
          <a:p>
            <a:r>
              <a:rPr lang="ar-IQ" dirty="0"/>
              <a:t>       أما الترفيع، فيقصد به </a:t>
            </a:r>
            <a:r>
              <a:rPr lang="ar-IQ" dirty="0" err="1"/>
              <a:t>أنتقال</a:t>
            </a:r>
            <a:r>
              <a:rPr lang="ar-IQ" dirty="0"/>
              <a:t> الموظف من الوظيفة التي يشغلها إلى وظيفة أخرى تقع في الدرجة الأعلى التالية لدرجته مباشرة ضمن سلم الدرجات الوظيفي .. وكانت خدمته جيدة، أي إذ كان لدية منح قدم كتب شكر وتقدير أو قدم شهادة  يتقدم منح الترفيع وتؤخذ ثلاثة كتب شكر فقط خلال السنة. أما إذ كانت لدية غيابات أو عقوبة يتأخر منح الترفيع . ويشترط للترفيع توافر بعض الشروط منها:</a:t>
            </a:r>
            <a:endParaRPr lang="en-US" dirty="0"/>
          </a:p>
          <a:p>
            <a:r>
              <a:rPr lang="ar-IQ" dirty="0"/>
              <a:t>1) وجود وظيفة شاغرة في الدرجة الأعلى لدرجته ضمن الملاك الوظيفي للدائرة.</a:t>
            </a:r>
            <a:endParaRPr lang="en-US" dirty="0"/>
          </a:p>
          <a:p>
            <a:r>
              <a:rPr lang="ar-IQ" dirty="0"/>
              <a:t>2) إكمال المدة المقررة للترفيع المنصوص عليها في سلم الدرجات الوظيفي. </a:t>
            </a:r>
            <a:endParaRPr lang="en-US" dirty="0"/>
          </a:p>
          <a:p>
            <a:r>
              <a:rPr lang="ar-IQ" dirty="0"/>
              <a:t>3) أن يكون الموظف مستوفياً للشروط والمؤهلات المطلوبة لإشغال الوظيفة المرشح للترفيع إليها.</a:t>
            </a:r>
            <a:endParaRPr lang="en-US" dirty="0"/>
          </a:p>
          <a:p>
            <a:r>
              <a:rPr lang="ar-IQ" dirty="0"/>
              <a:t>4) ثبوت قدرة وكفاءة الموظف على إشغال الوظيفة المراد ترفيعه إليها. </a:t>
            </a:r>
            <a:endParaRPr lang="en-US" dirty="0"/>
          </a:p>
          <a:p>
            <a:r>
              <a:rPr lang="ar-IQ" b="1" dirty="0"/>
              <a:t>رابعاً: الترقية الوظيفة:</a:t>
            </a:r>
            <a:endParaRPr lang="en-US" dirty="0"/>
          </a:p>
          <a:p>
            <a:r>
              <a:rPr lang="ar-IQ" b="1" dirty="0"/>
              <a:t>      </a:t>
            </a:r>
            <a:r>
              <a:rPr lang="ar-IQ" dirty="0"/>
              <a:t> يقصد بالترقية كل ما يطرأ على الموظف من تغيير في مركزه القانوني يكون من شأنه تقديمه وتميزه عن أقرانه.</a:t>
            </a:r>
            <a:endParaRPr lang="en-US" dirty="0"/>
          </a:p>
          <a:p>
            <a:r>
              <a:rPr lang="ar-IQ" dirty="0"/>
              <a:t>      والترقية تحقق للموظف مزايا مادية ومعنوية فهي تفسح المجال للموظف في الوصول إلى المناصب العليا فيحقق بذلك طموحه في الحصول على درجة مالية أكبر واختصاصات أكبر أهمية. </a:t>
            </a:r>
            <a:endParaRPr lang="en-US" dirty="0"/>
          </a:p>
          <a:p>
            <a:r>
              <a:rPr lang="ar-IQ" b="1" dirty="0"/>
              <a:t>خامساً:- الإجازات:</a:t>
            </a:r>
            <a:endParaRPr lang="en-US" dirty="0"/>
          </a:p>
          <a:p>
            <a:r>
              <a:rPr lang="ar-IQ" b="1" dirty="0"/>
              <a:t>       </a:t>
            </a:r>
            <a:r>
              <a:rPr lang="ar-IQ" dirty="0"/>
              <a:t>الأصل أن يكرس الموظف وقته لإداء الواجبات المكلف بها .. إلا أن الإجازات بأنواعها المختلفة أصبحت حقاً تقره جميع التشريعات التي عالجت ونظمت شؤون الوظيفة </a:t>
            </a:r>
            <a:r>
              <a:rPr lang="ar-IQ" dirty="0" err="1"/>
              <a:t>العامة..إلا</a:t>
            </a:r>
            <a:r>
              <a:rPr lang="ar-IQ" dirty="0"/>
              <a:t> أن حق الموظف في الإجازة لا يتعارض مع السلطة المخولة للإدارة في رفض الإجازة بناءً على مقتضيات وضرورات تمثل مصلحة عامة تسمو على مصلحة الوظف الفردية. وسلطة الإدارة بالمقابل مقيدة بوجوب قيام مبررات قوته لاستعمالها.</a:t>
            </a:r>
          </a:p>
        </p:txBody>
      </p:sp>
    </p:spTree>
    <p:extLst>
      <p:ext uri="{BB962C8B-B14F-4D97-AF65-F5344CB8AC3E}">
        <p14:creationId xmlns:p14="http://schemas.microsoft.com/office/powerpoint/2010/main" val="40810891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واجبات الموظف العام</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25000" lnSpcReduction="20000"/>
          </a:bodyPr>
          <a:lstStyle/>
          <a:p>
            <a:r>
              <a:rPr lang="ar-IQ" b="1" dirty="0"/>
              <a:t> </a:t>
            </a:r>
            <a:r>
              <a:rPr lang="ar-IQ" dirty="0"/>
              <a:t>إن الوظيفة العامة أمانة مقدسة وخدمة اجتماعية، قوامها الالتزام المخلص الواعي بمصلحة المجتمع. لذا فان هذه الوظيفة العامة ليست امتيازاً أو تسلطاً بل هي تكليف لهم يهدف إلى إيجاد هيئة تتولى تسيير مرافق الدولة خدمة للمصلحة العامة.</a:t>
            </a:r>
            <a:endParaRPr lang="en-US" dirty="0"/>
          </a:p>
          <a:p>
            <a:r>
              <a:rPr lang="ar-IQ" dirty="0"/>
              <a:t>       عليه... فليس من اليسير هنا أن نحصر الواجبات التي ينبغي على الموظف القيام بها أو تلك التي يتحتم عليه الامتناع عن إتيانها... وبذلك سوف نتبع ما سار عليه قانون انضباط موظفي الدولة رقم (14) لسنة  1991 المعدل، إذ قسم واجبات الموظف إلى مجموعتين رئيسيتين من الالتزامات الوظيفية، ترتبط الأولى بالجانب الإيجابي لطبيعة العمل الوظيفي، أي تلك الواجبات التي يتحتم على الموظف العام القيام بها، في حين ترتبط المجموعة الثانية بالجانب السلبي لطبيعة العمل الوظيفي، أي تلك التصرفات التي يتحتم على الموظف العام تجنبها..</a:t>
            </a:r>
            <a:endParaRPr lang="en-US" dirty="0"/>
          </a:p>
          <a:p>
            <a:r>
              <a:rPr lang="ar-IQ" b="1" dirty="0"/>
              <a:t>أولاً:- الواجبات الإيجابية:</a:t>
            </a:r>
            <a:endParaRPr lang="en-US" dirty="0"/>
          </a:p>
          <a:p>
            <a:r>
              <a:rPr lang="ar-IQ" b="1" dirty="0"/>
              <a:t>   </a:t>
            </a:r>
            <a:r>
              <a:rPr lang="ar-IQ" dirty="0"/>
              <a:t>    أورد المشرع العراقي في المادة (14) من قانون انضباط موظفي الدولة رقم (14) لسنة 1991 المعدل عدداً من الواجبات التي على الموظف الالتزام بها وإداءها .. وهي:</a:t>
            </a:r>
            <a:endParaRPr lang="en-US" dirty="0"/>
          </a:p>
          <a:p>
            <a:pPr lvl="0"/>
            <a:r>
              <a:rPr lang="ar-IQ" dirty="0"/>
              <a:t>إداء أعمال وظيفته بنفسه بأمانة وشعور بالمسؤولية.</a:t>
            </a:r>
            <a:endParaRPr lang="en-US" dirty="0"/>
          </a:p>
          <a:p>
            <a:pPr lvl="0"/>
            <a:r>
              <a:rPr lang="ar-IQ" dirty="0"/>
              <a:t>التقيد بمواعيد العمل وعدم التغيب عنه إلا بإذن، وتخصيص جميع وقت الدوام الرسمي للعمل.</a:t>
            </a:r>
            <a:endParaRPr lang="en-US" dirty="0"/>
          </a:p>
          <a:p>
            <a:pPr lvl="0"/>
            <a:r>
              <a:rPr lang="ar-IQ" dirty="0"/>
              <a:t>الاستغلال الصحيح لساعات العمل ووسائل الإنتاج بغية إنجاز الأعمال المناطة به.</a:t>
            </a:r>
            <a:endParaRPr lang="en-US" dirty="0"/>
          </a:p>
          <a:p>
            <a:pPr lvl="0"/>
            <a:r>
              <a:rPr lang="ar-IQ" dirty="0"/>
              <a:t>احترام </a:t>
            </a:r>
            <a:r>
              <a:rPr lang="ar-IQ" dirty="0" err="1"/>
              <a:t>رؤسائة</a:t>
            </a:r>
            <a:r>
              <a:rPr lang="ar-IQ" dirty="0"/>
              <a:t> والتزام الأدب واللياقة في مخاطبتهم وإطاعة أوامرهم المتعلقة بإداء واجباته في حدود ما تقضي به القوانين والأنظمة والتعليمات . فاذا كان في هذه الأوامر مخالفة فعلى الموظف أن يبين لرئيسه كتابة وجه تلك المخالفة ولا يلتزم بتنفيذ تلك الأوامر، إلا إذا أكدها رئيسه كتابة وعندئذ يكون الرئيس هو المسؤول عنها.</a:t>
            </a:r>
            <a:endParaRPr lang="en-US" dirty="0"/>
          </a:p>
          <a:p>
            <a:pPr lvl="0"/>
            <a:r>
              <a:rPr lang="ar-IQ" dirty="0"/>
              <a:t>معاملة المرؤوسين بالحسنى وبما يحفظ كرامتهم.</a:t>
            </a:r>
            <a:endParaRPr lang="en-US" dirty="0"/>
          </a:p>
          <a:p>
            <a:pPr lvl="0"/>
            <a:r>
              <a:rPr lang="ar-IQ" dirty="0"/>
              <a:t>احترام المواطنين وتسهيل إنجاز معاملاتهم.</a:t>
            </a:r>
            <a:endParaRPr lang="en-US" dirty="0"/>
          </a:p>
          <a:p>
            <a:pPr lvl="0"/>
            <a:r>
              <a:rPr lang="ar-IQ" dirty="0"/>
              <a:t>المحافظة على أموال الدولة التي في حوزته أو تحت تصرفه واستخدامها بصورة رشيدة.</a:t>
            </a:r>
            <a:endParaRPr lang="en-US" dirty="0"/>
          </a:p>
          <a:p>
            <a:pPr lvl="0"/>
            <a:r>
              <a:rPr lang="ar-IQ" dirty="0"/>
              <a:t>كتمان المعلومات والوثائق التي يطلع عليها بحكم وظيفته أو </a:t>
            </a:r>
            <a:r>
              <a:rPr lang="ar-IQ" dirty="0" err="1"/>
              <a:t>أثناءها</a:t>
            </a:r>
            <a:r>
              <a:rPr lang="ar-IQ" dirty="0"/>
              <a:t> إذا كانت سرية بطبيعتها أو يخشى من إفشاءها إلحاق الضرر بالدولة أو بالأشخاص أو صدرت إليه أوامر من رؤساءه بكتمانها ويبقى هذا الواجب قائماً حتى بعد انتهاء خدمته ولا يجوز له أن يحتفظ بوثائق رسمية سرية بعد إحالته على التقاعد أو انتهاء خدمته بأي وجه كان.</a:t>
            </a:r>
            <a:endParaRPr lang="en-US" dirty="0"/>
          </a:p>
          <a:p>
            <a:pPr lvl="0"/>
            <a:r>
              <a:rPr lang="ar-IQ" dirty="0"/>
              <a:t>إعادة </a:t>
            </a:r>
            <a:r>
              <a:rPr lang="ar-IQ" dirty="0" err="1"/>
              <a:t>مايكون</a:t>
            </a:r>
            <a:r>
              <a:rPr lang="ar-IQ" dirty="0"/>
              <a:t> تحت تصرفه من أدوات أو آلات إلى المحل المخصص لها عند انتهاء العمل اليومي إلا إذا اقتضت طبيعة العمل غير ذلك.</a:t>
            </a:r>
            <a:endParaRPr lang="en-US" dirty="0"/>
          </a:p>
          <a:p>
            <a:r>
              <a:rPr lang="ar-IQ" dirty="0"/>
              <a:t>10) مراعات القوانين والأنظمة والتعليمات الخاصة بحماية الصحة العامة والسلامة في العمل والوقاية من الحريق.</a:t>
            </a:r>
            <a:endParaRPr lang="en-US" dirty="0"/>
          </a:p>
          <a:p>
            <a:r>
              <a:rPr lang="ar-IQ" dirty="0"/>
              <a:t>11) القيام بواجبات الوظيفة حيثما تقرره القوانين والأنظمة والتعليمات.</a:t>
            </a:r>
            <a:endParaRPr lang="en-US" dirty="0"/>
          </a:p>
          <a:p>
            <a:r>
              <a:rPr lang="ar-IQ" b="1" dirty="0"/>
              <a:t>ثانياً: الواجبات السلبية (الامتناع):</a:t>
            </a:r>
            <a:endParaRPr lang="en-US" dirty="0"/>
          </a:p>
          <a:p>
            <a:r>
              <a:rPr lang="ar-IQ" dirty="0"/>
              <a:t>       إن الواجبات السلبية، تتكون من مجموعة من الالتزامات الوظيفية التي يفرضها القانون على الموظف تجنبها.. إذ حظرت المادة (5) من قانون انضباط موظفي الدولة المذكور </a:t>
            </a:r>
            <a:r>
              <a:rPr lang="ar-IQ" dirty="0" err="1"/>
              <a:t>أعلاه،على</a:t>
            </a:r>
            <a:r>
              <a:rPr lang="ar-IQ" dirty="0"/>
              <a:t> الموظف القيام بالعديد من الأعمال .. وهي: </a:t>
            </a:r>
            <a:endParaRPr lang="en-US" dirty="0"/>
          </a:p>
          <a:p>
            <a:pPr lvl="0"/>
            <a:r>
              <a:rPr lang="ar-IQ" dirty="0"/>
              <a:t>الامتناع عن استغلال الوظيفة العامة لتحقيق منفعة أو ربح شخصي له أو لغيره . </a:t>
            </a:r>
            <a:endParaRPr lang="en-US" dirty="0"/>
          </a:p>
          <a:p>
            <a:pPr lvl="0"/>
            <a:r>
              <a:rPr lang="ar-IQ" dirty="0"/>
              <a:t>المحافظة على كرامة الوظيفة العامة والابتعاد عن كل ما من شأنه المساس بالاحترام اللازم لها سواء أكان ذلك أثناء إداءه وظيفته أم خارج أوقات الدوام الرسمي.</a:t>
            </a:r>
            <a:endParaRPr lang="en-US" dirty="0"/>
          </a:p>
          <a:p>
            <a:pPr lvl="0"/>
            <a:r>
              <a:rPr lang="ar-IQ" dirty="0"/>
              <a:t>يحظر على الموظف الجمع بين وظيفتين بصفة أصلية أو الجمع بين الوظيفة وبين أي عمل آخر إلا بموجب أحكام القانون. </a:t>
            </a:r>
            <a:endParaRPr lang="en-US" dirty="0"/>
          </a:p>
          <a:p>
            <a:pPr lvl="0"/>
            <a:r>
              <a:rPr lang="ar-IQ" dirty="0"/>
              <a:t>يمنع الموظف من مزاولة الأعمال التجارية وتأسيس الشركات والعضوية في مجالس إدارتها باستثناء شراء أسهم الشركات المساهمة .. أو الأعمال التي تخص أمواله التي آلت إليه أرثاً أو إدارة أموال زوجه أو أقاربه حتى الدرجة الثالثة التي آلت إليهم إرثاً، وعلى الموظف في هذه الحالة أن يخبر دائرته بذلك خلال ثلاثين يوماً، وعلى الوزير إذا رأى أن ذلك يؤثر على إداء واجبات الموظف أو يضر بالمصلحة العامة أن يخيره بين البقاء في الوظيفة وتصفية تلك الأموال أو التخلي عن الإدارة خلال سنة من تاريخ </a:t>
            </a:r>
            <a:r>
              <a:rPr lang="ar-IQ" dirty="0" err="1"/>
              <a:t>تبليغة</a:t>
            </a:r>
            <a:r>
              <a:rPr lang="ar-IQ" dirty="0"/>
              <a:t> بذلك وبين طلب الاستقالة أو الإحالة على التقاعد.</a:t>
            </a:r>
            <a:endParaRPr lang="en-US" dirty="0"/>
          </a:p>
          <a:p>
            <a:pPr lvl="0"/>
            <a:r>
              <a:rPr lang="ar-IQ" dirty="0"/>
              <a:t>لا يجوز للموظف الاشتراك في المناقصات أو الاشتراك في المزايدات التي تجريها دوائر الدولة والقطاع العام لبيع الأموال المنقولة والغير المنقولة، إذا كان مخولاً قانونياً بالتصديق على البيع لاعتبار الإحالة قطعية أو كان عضواً في لجان التقدير أو البيع أو اتخذ قراراً ببيع أو إيجار تلك الأموال، أو كان موظفاً في المديرية العامة أو ما يعادلها التي تعود إليها تلك الأموال. </a:t>
            </a:r>
            <a:endParaRPr lang="en-US" dirty="0"/>
          </a:p>
          <a:p>
            <a:pPr lvl="0"/>
            <a:r>
              <a:rPr lang="ar-IQ" dirty="0"/>
              <a:t>يحظر على الموظف استعمال المواد </a:t>
            </a:r>
            <a:r>
              <a:rPr lang="ar-IQ" dirty="0" err="1"/>
              <a:t>والآلآت</a:t>
            </a:r>
            <a:r>
              <a:rPr lang="ar-IQ" dirty="0"/>
              <a:t> ووسائل النقل وغيرها العائدة إلى دوائر الدولة والقطاع العام لأغراض خاصة.. أو استعمال أي ماكنة أو  جهاز أي آلة من آلات الإنتاج لم يكلفه رئيسه المباشر باستعمالها.</a:t>
            </a:r>
            <a:endParaRPr lang="en-US" dirty="0"/>
          </a:p>
          <a:p>
            <a:pPr lvl="0"/>
            <a:r>
              <a:rPr lang="ar-IQ" dirty="0"/>
              <a:t>عدم الإضرار بالإنتاج أو الخدمات أو الممتلكات بسبب الإهمال أو التهاون في العمل.. أو التعمد في انقاص الإنتاج أو الإضرار به أو العبث بالمشروع أو إتلاف آلاته أو المواد الأولية أو الأدوات أو اللوازم أو التأخير في إنجاز العمل الذي يتسبب عنه تعطيل عمل الآخرين .</a:t>
            </a:r>
            <a:endParaRPr lang="en-US" dirty="0"/>
          </a:p>
          <a:p>
            <a:pPr lvl="0"/>
            <a:r>
              <a:rPr lang="ar-IQ" dirty="0" err="1"/>
              <a:t>لايجوز</a:t>
            </a:r>
            <a:r>
              <a:rPr lang="ar-IQ" dirty="0"/>
              <a:t> للموظف الاقتراض أو قبول مكافئة أو هدية أو منفعة من المراجعين أو المقاولين أو المتعهدين مع دائرته أو من كل من كان لعمله علاقة بسبب الوظيفة.</a:t>
            </a:r>
            <a:endParaRPr lang="en-US" dirty="0"/>
          </a:p>
          <a:p>
            <a:pPr lvl="0"/>
            <a:r>
              <a:rPr lang="ar-IQ" dirty="0"/>
              <a:t>لا يجوز للموظف العام الحضور إلى مقر وظيفته بحالة سكر أو الظهور بحالة سكر بين في محل عام .</a:t>
            </a:r>
            <a:endParaRPr lang="en-US" dirty="0"/>
          </a:p>
          <a:p>
            <a:r>
              <a:rPr lang="ar-IQ" dirty="0"/>
              <a:t>10) يحظر على الموظف العام الاحتفاظ بأصل أية ورقة أو وثيقة رسمية أو نزع هذا الأصل من الملفات المخصصة لحفظه لتصرف به لغير الأغراض الرسمية.</a:t>
            </a:r>
            <a:endParaRPr lang="en-US" dirty="0"/>
          </a:p>
          <a:p>
            <a:r>
              <a:rPr lang="ar-IQ" dirty="0"/>
              <a:t>11) لا يحق للموظف العام الإفضاء بأي تصريح أو بيان عن أعمال دائرته لوسائل الإعلام والنشر فيما له مساس مباشر بأعمال وظيفته، إلا إذا كان مصرحاً له بذلك من الرئيس المختص.</a:t>
            </a:r>
          </a:p>
        </p:txBody>
      </p:sp>
    </p:spTree>
    <p:extLst>
      <p:ext uri="{BB962C8B-B14F-4D97-AF65-F5344CB8AC3E}">
        <p14:creationId xmlns:p14="http://schemas.microsoft.com/office/powerpoint/2010/main" val="135134912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25000" lnSpcReduction="20000"/>
          </a:bodyPr>
          <a:lstStyle/>
          <a:p>
            <a:r>
              <a:rPr lang="ar-IQ" dirty="0"/>
              <a:t> إن الإجازات التي يستحقها الموظف عديدة ... لذا سيتم التطرق إلى أهمها وفقاً للتشريعات العراقية النافذة :</a:t>
            </a:r>
            <a:endParaRPr lang="en-US" dirty="0"/>
          </a:p>
          <a:p>
            <a:r>
              <a:rPr lang="ar-IQ" b="1" dirty="0"/>
              <a:t>1) الإجازة الاعتيادية:	</a:t>
            </a:r>
            <a:endParaRPr lang="en-US" dirty="0"/>
          </a:p>
          <a:p>
            <a:r>
              <a:rPr lang="ar-IQ" dirty="0"/>
              <a:t>       استناداً لأحكام المادة (43) من قانون الخدمة المدنية يستحق الموظف إجازة اعتيادية براتب تام بمعدل (يوم واحد) عن كل (عشرة أيام) من مدة خدمته. ويجوز تراكم الإجازات لمدة (180) يوماً على أن لا يمنح الموظف لكل مرة أكثر من (120) يوماً براتب تام. والإدارة ليست ملزمة بمنح الإجازة في أي وقت يطلبها الموظف، ولكن الإدارة لا تستطيع الاستمرار في رفض منح الإجازة أكثر من (ستة أشهر) .. ويستحق الموظف عند إحالته على التقاعد (الراتب الاسمي) للإجازات المتراكمة لحد (180) يوماً. أما ما زاد على ذلك فيضاف إلى مدة الخدمة التقاعدية للموظف. </a:t>
            </a:r>
            <a:endParaRPr lang="en-US" dirty="0"/>
          </a:p>
          <a:p>
            <a:r>
              <a:rPr lang="ar-IQ" b="1" dirty="0"/>
              <a:t>2) إجازة الحمل والوضع:</a:t>
            </a:r>
            <a:endParaRPr lang="en-US" dirty="0"/>
          </a:p>
          <a:p>
            <a:r>
              <a:rPr lang="ar-IQ" dirty="0"/>
              <a:t>       استناداً لأحكام الفقرة (6) من المادة (43) من قانون الخدمة المدنية تستحق الموظفة إجازة حمل وولادة قبل الوضع وبعده أمدها (72) يوماً براتب تام، على أن تتمتع بما لا يقل عن (21) يوماً منها قبل الوضع. ويجوز تكرار هذه الإجازة كلما تكرر الحمل والوضع.</a:t>
            </a:r>
            <a:endParaRPr lang="en-US" dirty="0"/>
          </a:p>
          <a:p>
            <a:r>
              <a:rPr lang="ar-IQ" dirty="0"/>
              <a:t> </a:t>
            </a:r>
            <a:endParaRPr lang="en-US" dirty="0"/>
          </a:p>
          <a:p>
            <a:pPr lvl="0"/>
            <a:r>
              <a:rPr lang="ar-IQ" b="1" dirty="0"/>
              <a:t>إجازة الأمومة:</a:t>
            </a:r>
            <a:endParaRPr lang="en-US" dirty="0"/>
          </a:p>
          <a:p>
            <a:r>
              <a:rPr lang="ar-IQ" dirty="0"/>
              <a:t>     وهي الإجازة تمنح الى الأم الموظفة بهدف تمكينها من رعاية طفلها الصغير الذي لم يتجاوز عمره سنة واحدة... واستناداً إلى القرارين (727) و(882) لسنة 1979 النافذة فأن هذه الإجازة تمنح (سنة واحدة) تكون براتب تام لمدة (6) أشهر الاولى وبنصف راتب للأشهر الستة الأخرى. في حين تمنح أم التوائم إجازة الأمومة لمدة سنة براتب تام.</a:t>
            </a:r>
            <a:endParaRPr lang="en-US" dirty="0"/>
          </a:p>
          <a:p>
            <a:pPr lvl="0"/>
            <a:r>
              <a:rPr lang="ar-IQ" b="1" dirty="0"/>
              <a:t>إجازة العدة:</a:t>
            </a:r>
            <a:endParaRPr lang="en-US" dirty="0"/>
          </a:p>
          <a:p>
            <a:r>
              <a:rPr lang="ar-IQ" dirty="0"/>
              <a:t>     استناداً لأحكام الفقرة (7) من المادة (43) من قانون الخدمة المدنية تستحق الموظفة المتوفى عنها زوجها إجازة (عدة) لمدة (130) يوماً براتب تام .</a:t>
            </a:r>
            <a:endParaRPr lang="en-US" dirty="0"/>
          </a:p>
          <a:p>
            <a:r>
              <a:rPr lang="en-US" dirty="0"/>
              <a:t> </a:t>
            </a:r>
          </a:p>
          <a:p>
            <a:pPr lvl="0"/>
            <a:r>
              <a:rPr lang="ar-IQ" b="1" dirty="0"/>
              <a:t>الإجازات المرضية:</a:t>
            </a:r>
            <a:endParaRPr lang="en-US" dirty="0"/>
          </a:p>
          <a:p>
            <a:r>
              <a:rPr lang="ar-IQ" b="1" dirty="0"/>
              <a:t>      </a:t>
            </a:r>
            <a:r>
              <a:rPr lang="ar-IQ" dirty="0"/>
              <a:t> وهي الإجازات التي يواجه بها الموظف الحالات المرضية التي تلم به... وعملاً بأحكام المادة (46) من قانون الخدمة المدنية يستحق الموظف إجازة مرضية لمدة (30) براتب تام و(45) يوماً بنصف راتب عن كل سنة كاملة من الخدمة. ويجوز تراكم هذه الإجازات ولكن التمتع بها يكون ضمن الحدود التي وضعها المشرع، إذ اشترط أن لا تتجاوز مدة الإجازة المرضية في كل حالة (مرضية) عن (120) يوماً براتب تام ويليها (90) يوماً بنصف راتب، كما اشترط أن لا يتجاوز مجموع الإجازة المرضية خلال الخمس سنوات ( التي تسبق انتهاء مدة الإجازة المرضية) (180) يوماً براتب تام و(180) يوماً بنصف راتب. </a:t>
            </a:r>
            <a:endParaRPr lang="en-US" dirty="0"/>
          </a:p>
          <a:p>
            <a:r>
              <a:rPr lang="ar-IQ" dirty="0"/>
              <a:t>       من جانب آخر أجازت المادة المذكورة أعلاه منح الموظف إجازة مرضية بدون راتب لمدة أقصاها (180) يوماً في حالة استنفاذه كافة إجازاته الاعتيادية والمرضية المذكورة سابقاً، وإذا لم يكن في استطاعته عند انقضاء تلك المدة استئناف عمله يحال الى التقاعد. </a:t>
            </a:r>
            <a:endParaRPr lang="en-US" dirty="0"/>
          </a:p>
          <a:p>
            <a:r>
              <a:rPr lang="ar-IQ" dirty="0"/>
              <a:t>       كما أن المادة ذاتها استثنت من الأحكام أعلاه منح الموظف المصاب ببعض الأمراض المستعصية (كالسل، السرطان، الخ ) أو أي مرض آخر لا يرجى شفاءه أو يستغرق علاجه مدة طويلة ... إذ أجازت اعتبار كافة إجازاته المرضية براتب تام ولمدة (سنتين). وإذا لم يتمكن من استئناف عمله يحال على التقاعد. </a:t>
            </a:r>
            <a:endParaRPr lang="en-US" dirty="0"/>
          </a:p>
          <a:p>
            <a:r>
              <a:rPr lang="ar-IQ" dirty="0"/>
              <a:t>       وهناك حالة الإجازة المرضية الخاصة الذي نضمها القرار رقم (392) لسنة 1980 الذي أشار إلى أن الموظف الذي  يصاب بمرض يستوجب علاجه مدة طويلة، يمنح إجازة مرضية خاصة براتب تام ولمدة أقصاها (3) سنوات وذلك بقرار من اللجنة الطبية المختصة. وإذا لم يتمكن الموظف من استئناف عمله بعد ذلك يحال إلى التقاعد مهما كانت خدمته، إذ تبلغ الخدمة التقاعدية التي تبلغ الخدمة التقاعدية التي تقل عن (15) سنة إلى هذا الحد لغرض استحقاق الراتب التقاعدي.</a:t>
            </a:r>
            <a:endParaRPr lang="en-US" dirty="0"/>
          </a:p>
          <a:p>
            <a:pPr lvl="0"/>
            <a:r>
              <a:rPr lang="ar-IQ" b="1" dirty="0"/>
              <a:t>إجازة المصاحبة الزوجية:</a:t>
            </a:r>
            <a:endParaRPr lang="en-US" dirty="0"/>
          </a:p>
          <a:p>
            <a:r>
              <a:rPr lang="ar-IQ" dirty="0"/>
              <a:t>      أجازت الفقرة (4) من المادة (144) من قانون الخدمة المدنية منح الموظفات المتزوجات اللواتي يرغبن بالالتحاق بأزواجهن خارج العراق استحقاقهن من الاجازات </a:t>
            </a:r>
            <a:r>
              <a:rPr lang="ar-IQ" dirty="0" err="1"/>
              <a:t>الاعتادية</a:t>
            </a:r>
            <a:r>
              <a:rPr lang="ar-IQ" dirty="0"/>
              <a:t> براتب تام وما جاوز ذلك بدون راتب ، اذا كان الزوج موظفاً يزاول وظيفته خارج العراق او موفداً بمهمة رسمية لمدة (سنة) او اكثر ، او كان طالب بعثة او مجازاً دراسياً او متمتعاً بزمالة او متفرغاً علمياً او طالباً يواصل دراسته الجامعية على نفقته الخاصة او كان مريضاً اقتضت معالجته خارج العراق. ولا يجوز التمتع بهذه الإجازة لأكثر من مرة واحدة خلال مدة وجود الزوج في مكان واحد. وإذا قطعت إجازة المصاحبة لغرض الاستفادة من أية إجازة أخرى أو عطلة براتب تام فلا يجوز التمتع بها بعد ذلك... كما يجوز منح الزوج الإجازة المذكورة للالتحاق بزوجته الموظفة وفق الحالات المذكورة ذاتها.. إلا أن القرار (1283) لسنة 1980 اعتبر هذا النوع من الإجازات بدون راتب.</a:t>
            </a:r>
            <a:endParaRPr lang="en-US" dirty="0"/>
          </a:p>
          <a:p>
            <a:pPr lvl="0"/>
            <a:r>
              <a:rPr lang="ar-IQ" b="1" dirty="0"/>
              <a:t>الإجازة الدراسية:</a:t>
            </a:r>
            <a:endParaRPr lang="en-US" dirty="0"/>
          </a:p>
          <a:p>
            <a:r>
              <a:rPr lang="ar-IQ" dirty="0"/>
              <a:t>       أجازت المادة (50) من قانون الخدمة المدنية المعدلة بالقانون رقم (14) لسنة 2009، للوزير المختص منح الموظف الذي يحمل شهادة جامعية أولية أو عليا وأكمل (سنتين) في خدمة وظيفية فعلية بعد آخر شهادة، إجازة دراسية خارج العراق وبجميع ما يتقاضاه من راتب ومخصصات ثابتة للحصول على شهادة أعلى للمدة التي تطلبها الدراسة وتعلم اللغة. كما أجازت المادة المذكورة ذاتها للوزير المختص منح الموظف الذي أكمل (سنتين) في خدمة وظيفية فعلية بعد آخر شهادة، إجازة دراسية داخل العراق وبجميع ما يتقاضاه من راتب ومخصصات ثابتة للحصول على شهادة عليا لمن يحمل شهادة جامعية أولية ... أو للحصول على شهادة جامعية أولية (بكالوريوس) أو شهادة الدبلوم لمن يحمل شهادة الإعدادية.</a:t>
            </a:r>
          </a:p>
        </p:txBody>
      </p:sp>
    </p:spTree>
    <p:extLst>
      <p:ext uri="{BB962C8B-B14F-4D97-AF65-F5344CB8AC3E}">
        <p14:creationId xmlns:p14="http://schemas.microsoft.com/office/powerpoint/2010/main" val="16670893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معاقبة الموظف العام </a:t>
            </a:r>
            <a:endParaRPr lang="ar-IQ" dirty="0"/>
          </a:p>
        </p:txBody>
      </p:sp>
      <p:sp>
        <p:nvSpPr>
          <p:cNvPr id="3" name="عنصر نائب للمحتوى 2"/>
          <p:cNvSpPr>
            <a:spLocks noGrp="1"/>
          </p:cNvSpPr>
          <p:nvPr>
            <p:ph sz="quarter" idx="1"/>
          </p:nvPr>
        </p:nvSpPr>
        <p:spPr/>
        <p:txBody>
          <a:bodyPr>
            <a:normAutofit fontScale="40000" lnSpcReduction="20000"/>
          </a:bodyPr>
          <a:lstStyle/>
          <a:p>
            <a:r>
              <a:rPr lang="ar-IQ" dirty="0"/>
              <a:t> إذا أخل الموظف بواحدة أو أكثر من الواجبات الوظيفية المشار إليها سابقاً، سوف يعرض نفسه للعقاب الانضباطي. إذ أن المشرع العراقي، إسوة ببقية المشرعين، حدد واجبات الموظف بشكل عام، ولم يحدد بالنص الأفعال التي تعد جرائم انضباطية، بمعنى إن (لا جريمة إلا بنص ) لم تجد تطبيقاً في المجال الانضباطي .. عليه يكون للجهات المختصة بفرض العقوبات الانضباطية تقدير خطورة الإخلال بالواجبات الوظيفية المنسوبة إلى الموظف وتقدير </a:t>
            </a:r>
            <a:r>
              <a:rPr lang="ar-IQ" dirty="0" err="1"/>
              <a:t>مايناسبها</a:t>
            </a:r>
            <a:r>
              <a:rPr lang="ar-IQ" dirty="0"/>
              <a:t> من جزاء. </a:t>
            </a:r>
            <a:endParaRPr lang="en-US" dirty="0"/>
          </a:p>
          <a:p>
            <a:r>
              <a:rPr lang="ar-IQ" dirty="0"/>
              <a:t>       إنما يرتكبه الموظف من إخلال بواجباته الوظيفة .. ومن ثم معاقبته بعقوبة انضباطية، فأن ذلك لا يمنع من معاقبة ثانية بعقوبة جزائية تخضع لقانون العقوبات إذا تطلب الفعل المرتكب من قبله ذلك.. هذا ما نصت عليه المادة (7 ) من قانون انضباط موظفي الدولة رقم (14) لسنة 1991 المعدل بقولها (إذا خالف الموظف واجبات وظيفته أو قام بعمل من الأعمال المحظورة عليه يعاقب بإحدى العقوبات المنصوص عليها في هذا القانون ولا يمس ذلك بما قد يتخذ ضده من إجراءات وفقاً للقانون . </a:t>
            </a:r>
            <a:endParaRPr lang="en-US" dirty="0"/>
          </a:p>
          <a:p>
            <a:r>
              <a:rPr lang="ar-IQ" dirty="0"/>
              <a:t>       مما تقدم .. سوف نتبع الأسلوب ذاته الذي اتبعه قانون انضباط موظفي الدولة المذكور أعلاه من حيث التنظيم إذ حدد العقوبات الانضباطية التي تفرض على الموظف ... ومن ثم بين الإجراءات المتبعة في فرض العقوبة...وأخيراً نضم طرق الطعن بهذه العقوبات .. عليه سنقسم هذا الموضوع إلى الآتي:</a:t>
            </a:r>
            <a:endParaRPr lang="en-US" dirty="0"/>
          </a:p>
          <a:p>
            <a:r>
              <a:rPr lang="ar-IQ" dirty="0"/>
              <a:t> </a:t>
            </a:r>
            <a:endParaRPr lang="en-US" dirty="0"/>
          </a:p>
          <a:p>
            <a:r>
              <a:rPr lang="ar-IQ" b="1" dirty="0"/>
              <a:t>أولاً:- العقوبات الانضباطية.	</a:t>
            </a:r>
            <a:endParaRPr lang="en-US" dirty="0"/>
          </a:p>
          <a:p>
            <a:r>
              <a:rPr lang="ar-IQ" b="1" dirty="0"/>
              <a:t>ثانياً:- إجراءات فرض العقوبة الانضباطية.</a:t>
            </a:r>
            <a:endParaRPr lang="en-US" dirty="0"/>
          </a:p>
          <a:p>
            <a:r>
              <a:rPr lang="ar-IQ" b="1" dirty="0"/>
              <a:t>ثالثاً:- الطعن بقرارات فرض العقوبة الانضباطية.</a:t>
            </a:r>
            <a:endParaRPr lang="en-US" dirty="0"/>
          </a:p>
          <a:p>
            <a:r>
              <a:rPr lang="ar-IQ" b="1" dirty="0"/>
              <a:t>رابعاً:- سحب يد الموظف من الوظيفة وإحالته إلى المحاكم</a:t>
            </a:r>
            <a:r>
              <a:rPr lang="ar-IQ" dirty="0"/>
              <a:t>.</a:t>
            </a:r>
            <a:endParaRPr lang="en-US" dirty="0"/>
          </a:p>
          <a:p>
            <a:r>
              <a:rPr lang="ar-IQ" b="1" dirty="0"/>
              <a:t>أولاً:- العقوبات الانضباطية.</a:t>
            </a:r>
            <a:endParaRPr lang="en-US" dirty="0"/>
          </a:p>
          <a:p>
            <a:r>
              <a:rPr lang="ar-IQ" dirty="0"/>
              <a:t>       إن العقوبات الانضباطية محددة في قانون انضباط موظفي الدولة المذكور اعلاه.. وهذه العقوبات تفرض من قبل الجهات المختصة بفرض العقوبات الانضباطية وحسب سلطتها التقديرية كما جاء في أعلاه .. وهذه العقوبات هي:</a:t>
            </a:r>
            <a:endParaRPr lang="en-US" dirty="0"/>
          </a:p>
          <a:p>
            <a:r>
              <a:rPr lang="ar-IQ" b="1" dirty="0"/>
              <a:t>1 ) لفت النظر: </a:t>
            </a:r>
            <a:endParaRPr lang="en-US" dirty="0"/>
          </a:p>
          <a:p>
            <a:r>
              <a:rPr lang="ar-IQ" dirty="0"/>
              <a:t>       عرف البند(أولا) من المادة (8) من قانون انضباط موظفي الدولة المذكور عقوبة لفت النظر بقوله (لفت النظر.. ويكون بإشعار الموظف تحريريا بالمخالفة التي ارتكبها وتوجيهه لتحسين سلوكه الوظيفي، ويترتب على هذه العقوبة تأخير الترفيع أو الزيادة مدة ثلاثة أشهر).</a:t>
            </a:r>
            <a:endParaRPr lang="en-US" dirty="0"/>
          </a:p>
          <a:p>
            <a:r>
              <a:rPr lang="ar-IQ" b="1" dirty="0"/>
              <a:t>2 ) الإنذار: </a:t>
            </a:r>
            <a:endParaRPr lang="en-US" dirty="0"/>
          </a:p>
          <a:p>
            <a:r>
              <a:rPr lang="ar-IQ" dirty="0"/>
              <a:t>       عرف البند (ثانيا) من المادة (8) من قانون انضباط موظفي الدولة المذكور عقوبة الإنذار بقوله (الإنذار: ويكون بإشعار الموظف تحريريا بالمخالفة التي ارتكبها وتحذيره من الإخلال بواجبات وظيفته مستقبلاً ويترتب على هذه العقوبة تأخير الترفيع أو الزيادة مدة ستة أشهر). </a:t>
            </a:r>
            <a:endParaRPr lang="en-US" dirty="0"/>
          </a:p>
          <a:p>
            <a:r>
              <a:rPr lang="ar-IQ" b="1" dirty="0"/>
              <a:t>3 ) قطع الراتب: </a:t>
            </a:r>
            <a:endParaRPr lang="en-US" dirty="0"/>
          </a:p>
          <a:p>
            <a:r>
              <a:rPr lang="ar-IQ" dirty="0"/>
              <a:t>       عرف البند (ثالثا) من المادة (8) من قانون انضباط موظفي الدولة المذكور عقوبة قطع الراتب بقوله(قطع الراتب: ويكون بحسم القسط اليومي من الراتب الموظف لمدة </a:t>
            </a:r>
            <a:r>
              <a:rPr lang="ar-IQ" dirty="0" err="1"/>
              <a:t>لاتتجاوز</a:t>
            </a:r>
            <a:r>
              <a:rPr lang="ar-IQ" dirty="0"/>
              <a:t> عشرة أيام بأمر تحريري تذكر فيه المخالفة التي ارتكبها الموظف واستوجبت فرض العقوبة)، ويترتب عليها تأخير الترفيع أو الزيادة وفقاً لما يأتي:</a:t>
            </a:r>
            <a:endParaRPr lang="en-US" dirty="0"/>
          </a:p>
          <a:p>
            <a:pPr lvl="0"/>
            <a:r>
              <a:rPr lang="ar-IQ" dirty="0"/>
              <a:t>خمسة أشهر في حالة قطع الراتب لمدة لا تتجاوز خمسة أيام. </a:t>
            </a:r>
            <a:endParaRPr lang="en-US" dirty="0"/>
          </a:p>
          <a:p>
            <a:pPr lvl="0"/>
            <a:r>
              <a:rPr lang="ar-IQ" dirty="0"/>
              <a:t>شهر واحد عن كل يوم من أيام قطع الراتب في حالة تجاوز مدة العقوبة خمسة أيام. </a:t>
            </a:r>
          </a:p>
        </p:txBody>
      </p:sp>
    </p:spTree>
    <p:extLst>
      <p:ext uri="{BB962C8B-B14F-4D97-AF65-F5344CB8AC3E}">
        <p14:creationId xmlns:p14="http://schemas.microsoft.com/office/powerpoint/2010/main" val="3664024809"/>
      </p:ext>
    </p:extLst>
  </p:cSld>
  <p:clrMapOvr>
    <a:masterClrMapping/>
  </p:clrMapOvr>
  <p:transition spd="slow">
    <p:pull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32500" lnSpcReduction="20000"/>
          </a:bodyPr>
          <a:lstStyle/>
          <a:p>
            <a:r>
              <a:rPr lang="ar-IQ" b="1" dirty="0"/>
              <a:t>) التوبيخ: </a:t>
            </a:r>
            <a:endParaRPr lang="en-US" dirty="0"/>
          </a:p>
          <a:p>
            <a:r>
              <a:rPr lang="en-US" dirty="0"/>
              <a:t>   </a:t>
            </a:r>
            <a:r>
              <a:rPr lang="ar-IQ" dirty="0"/>
              <a:t>       عرف البند (رابعاً) من المادة (8) من قانون انضباط موظفي الدولة المذكور عقوبة التوبيخ بقوله ( التوبيخ: ويكون بإشعار الموظف تحريرياً بالمخالفة التي ارتكبها والأسباب التي جعلت سلوكه غير مرض ويطلب إليه وجوب اجتناب المخالفة وتحسين سلوكه الوظيفي. ويترتب على هذه العقوبة تأخير الترفيع أو الزيادة لمدة سنة واحدة. </a:t>
            </a:r>
            <a:endParaRPr lang="en-US" dirty="0"/>
          </a:p>
          <a:p>
            <a:r>
              <a:rPr lang="ar-IQ" b="1" dirty="0"/>
              <a:t>5 ) انقاص الراتب: </a:t>
            </a:r>
            <a:endParaRPr lang="en-US" dirty="0"/>
          </a:p>
          <a:p>
            <a:r>
              <a:rPr lang="ar-IQ" dirty="0"/>
              <a:t>      عرف البند (خامساً) من المادة (8) من قانون انضباط موظفي الدولة المذكور عقوبة انقاص الراتب  بقوله(انقاص الراتب: ويكون بقطع مبلغ من راتب الموظف بنسبة لا تتجاوز( 10%) من راتبه الشهري لمدة </a:t>
            </a:r>
            <a:r>
              <a:rPr lang="ar-IQ" dirty="0" err="1"/>
              <a:t>لاتقل</a:t>
            </a:r>
            <a:r>
              <a:rPr lang="ar-IQ" dirty="0"/>
              <a:t> عن ستة أشهر ولا تزيد عن سنتين، ويتم ذلك بأمر تحريري يشعر الموظف بالفعل الذي ارتكبه. ويترتب على هذه العقوبة تأخير الترفيع أو الزيادة سنتين). </a:t>
            </a:r>
            <a:endParaRPr lang="en-US" dirty="0"/>
          </a:p>
          <a:p>
            <a:r>
              <a:rPr lang="ar-IQ" b="1" dirty="0"/>
              <a:t>6 ) تنزيل درجة: </a:t>
            </a:r>
            <a:endParaRPr lang="en-US" dirty="0"/>
          </a:p>
          <a:p>
            <a:r>
              <a:rPr lang="ar-IQ" dirty="0"/>
              <a:t>    عرف البند (سادساً) من المادة (8) من قانون انضباط موظفي الدولة المذكور عقوبة تنزيل الدرجة  بقوله(تنزيل الدرجة: ويكون بأمر تحريري يشعر به الموظف بالفعل الذي ارتكبه، ويترتب على هذه العقوبة:</a:t>
            </a:r>
            <a:endParaRPr lang="en-US" dirty="0"/>
          </a:p>
          <a:p>
            <a:pPr lvl="0"/>
            <a:r>
              <a:rPr lang="ar-IQ" dirty="0"/>
              <a:t>بالنسبة للموظف الخاضع لقوانين أو أنظمة أو قواعد أو تعليمات خدمة تأخذ بنظام الدرجات المالية والترفيع، تنزيل راتب الموظف إلى الحد الأدنى للدرجة التي دون درجته مباشرة مع منحه العلاوات التي نالها في الدرجة المنزل منها (بقياس العلاوة المقررة في الدرجة المنزل إليها). ويعاد إلى الراتب الذي كان يتقاضاه قبل تنزيل درجته بعد قضاءه ثلاث سنوات من تاريخ فرض العقوبة مع تدوير المدة المقضية في راتبه الأخير قبل فرض العقوبة.</a:t>
            </a:r>
            <a:endParaRPr lang="en-US" dirty="0"/>
          </a:p>
          <a:p>
            <a:pPr lvl="0"/>
            <a:r>
              <a:rPr lang="ar-IQ" dirty="0"/>
              <a:t>بالنسبة للموظف الخاضع لقوانين أو أنظمة أو قواعد أو تعليمات خدمة تأخذ بنظام الزيادة كل سنتين، تخفيض زيادتين من راتب الموظف ويعاد إلى الراتب الذي كان يتقاضاه قبل تنزيل درجته بعد قضاءه ثلاث سنوات من تاريخ فرض العقوبة مع تدوير المدة المقضية في راتبه الأخير قبل فرض العقوبة.</a:t>
            </a:r>
            <a:endParaRPr lang="en-US" dirty="0"/>
          </a:p>
          <a:p>
            <a:r>
              <a:rPr lang="ar-IQ" b="1" dirty="0"/>
              <a:t>7  ) الفصل: </a:t>
            </a:r>
            <a:endParaRPr lang="en-US" dirty="0"/>
          </a:p>
          <a:p>
            <a:r>
              <a:rPr lang="ar-IQ" b="1" dirty="0"/>
              <a:t>     </a:t>
            </a:r>
            <a:r>
              <a:rPr lang="ar-IQ" dirty="0"/>
              <a:t>عرف البند (سابعاً) من المادة (8) من قانون انضباط موظفي الدولة المذكور عقوبة الفصل   بقوله (الفصل: ويكون بتنحية الموظف عن الوظيفة مدة تحدد بقرار الفصل يتضمن الأسباب التي استوجبت فرض العقوبة عليه على النحو الآتي:</a:t>
            </a:r>
            <a:endParaRPr lang="en-US" dirty="0"/>
          </a:p>
          <a:p>
            <a:pPr lvl="0"/>
            <a:r>
              <a:rPr lang="ar-IQ" dirty="0"/>
              <a:t>مدة لا تقل عن سنة ولا تزيد على ثلاث سنوات إذا عوقب الموظف بأثنين من العقوبات التالية أو بإحداها لمرتين وارتكب في المرة الثالثة خلال خمس سنوات من تاريخ فرض العقوبة الأولى فعلاً يستوجب معاقبته بإحداها:</a:t>
            </a:r>
            <a:endParaRPr lang="en-US" dirty="0"/>
          </a:p>
          <a:p>
            <a:pPr lvl="0"/>
            <a:r>
              <a:rPr lang="ar-IQ" dirty="0"/>
              <a:t>التوبيخ   </a:t>
            </a:r>
            <a:endParaRPr lang="en-US" dirty="0"/>
          </a:p>
          <a:p>
            <a:pPr lvl="0"/>
            <a:r>
              <a:rPr lang="ar-IQ" dirty="0"/>
              <a:t>انقاص الراتب </a:t>
            </a:r>
            <a:endParaRPr lang="en-US" dirty="0"/>
          </a:p>
          <a:p>
            <a:pPr lvl="0"/>
            <a:r>
              <a:rPr lang="ar-IQ" dirty="0"/>
              <a:t>تنزيل الدرجة</a:t>
            </a:r>
            <a:endParaRPr lang="en-US" dirty="0"/>
          </a:p>
          <a:p>
            <a:pPr lvl="0"/>
            <a:r>
              <a:rPr lang="ar-IQ" dirty="0"/>
              <a:t>مدة بقاءه في السجن إذا حكم عليه بالحبس عن جريمة غير مخلة بالشرف وذلك اعتباراً من تاريخ صدور الحكم عليه، وتعتبر مدة </a:t>
            </a:r>
            <a:r>
              <a:rPr lang="ar-IQ" dirty="0" err="1"/>
              <a:t>موقوفيته</a:t>
            </a:r>
            <a:r>
              <a:rPr lang="ar-IQ" dirty="0"/>
              <a:t> من ضمن مدة الفصل ولا تسترد منه أنصاف الرواتب المصروفة له خلال مدة سحب اليد.</a:t>
            </a:r>
            <a:endParaRPr lang="en-US" dirty="0"/>
          </a:p>
          <a:p>
            <a:r>
              <a:rPr lang="en-US" dirty="0"/>
              <a:t> </a:t>
            </a:r>
          </a:p>
          <a:p>
            <a:r>
              <a:rPr lang="ar-IQ" b="1" dirty="0"/>
              <a:t>8   ) العزل:</a:t>
            </a:r>
            <a:endParaRPr lang="en-US" dirty="0"/>
          </a:p>
          <a:p>
            <a:r>
              <a:rPr lang="ar-IQ" dirty="0"/>
              <a:t>     </a:t>
            </a:r>
            <a:r>
              <a:rPr lang="ar-IQ" b="1" dirty="0"/>
              <a:t>     </a:t>
            </a:r>
            <a:r>
              <a:rPr lang="ar-IQ" dirty="0"/>
              <a:t>عرف البند (ثامناً) من المادة (8) من قانون انضباط موظفي الدولة المذكور عقوبة العزل بقوله(العزل: ويكون بتنحية الموظف عن الوظيفة نهائياً ولا تجوز إعادة </a:t>
            </a:r>
            <a:r>
              <a:rPr lang="ar-IQ" dirty="0" err="1"/>
              <a:t>توظيفة</a:t>
            </a:r>
            <a:r>
              <a:rPr lang="ar-IQ" dirty="0"/>
              <a:t> في دوائر الدولة والقطاع العام، وذلك بقرار من الوزير في إحدى الحالات الآتية:</a:t>
            </a:r>
            <a:endParaRPr lang="en-US" dirty="0"/>
          </a:p>
          <a:p>
            <a:pPr lvl="0"/>
            <a:r>
              <a:rPr lang="ar-IQ" dirty="0"/>
              <a:t>إذا ثبت ارتكابه فعلاً خطيراً يجعل بقاءه في خدمة الدولة مضراً بالمصلحة العامة.</a:t>
            </a:r>
            <a:endParaRPr lang="en-US" dirty="0"/>
          </a:p>
          <a:p>
            <a:pPr lvl="0"/>
            <a:r>
              <a:rPr lang="ar-IQ" dirty="0"/>
              <a:t>إذا حكم عليه عن جناية </a:t>
            </a:r>
            <a:r>
              <a:rPr lang="ar-IQ" dirty="0" err="1"/>
              <a:t>نأشئة</a:t>
            </a:r>
            <a:r>
              <a:rPr lang="ar-IQ" dirty="0"/>
              <a:t> عن وظيفته أو ارتكابها بصفته الرسمية.</a:t>
            </a:r>
            <a:endParaRPr lang="en-US" dirty="0"/>
          </a:p>
          <a:p>
            <a:pPr lvl="0"/>
            <a:r>
              <a:rPr lang="ar-IQ" dirty="0"/>
              <a:t> إذا عوقب بالفصل ثم أعيد توظيفه فارتكب فعلاً يستوجب الفصل مرة أخرى.</a:t>
            </a:r>
            <a:endParaRPr lang="en-US" dirty="0"/>
          </a:p>
          <a:p>
            <a:endParaRPr lang="ar-IQ" dirty="0"/>
          </a:p>
        </p:txBody>
      </p:sp>
    </p:spTree>
    <p:extLst>
      <p:ext uri="{BB962C8B-B14F-4D97-AF65-F5344CB8AC3E}">
        <p14:creationId xmlns:p14="http://schemas.microsoft.com/office/powerpoint/2010/main" val="3254491332"/>
      </p:ext>
    </p:extLst>
  </p:cSld>
  <p:clrMapOvr>
    <a:masterClrMapping/>
  </p:clrMapOvr>
  <p:transition spd="slow">
    <p:cover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ثانياً:- إجراءات فرض العقوبة الانضباطية: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b="1" dirty="0"/>
              <a:t> </a:t>
            </a:r>
            <a:r>
              <a:rPr lang="ar-IQ" dirty="0"/>
              <a:t>نصت المواد (10) و(11) و(12) و(13) و(14) من قانون انضباط موظفي الدولة المذكور على إجراءات فرض العقوبة الانضباطية على الموظف... وكالآتي:</a:t>
            </a:r>
            <a:endParaRPr lang="en-US" dirty="0"/>
          </a:p>
          <a:p>
            <a:r>
              <a:rPr lang="ar-IQ" dirty="0"/>
              <a:t>1 ) على الوزير أو رئيس الدائرة (وكيل الوزير ومن هو بدرجته من أصحاب الدرجات الخاصة ممن يديرون تشكيلاً معيناً، والمدير العام أو أي موظف آخر يخوله الوزير صلاحية فرض العقوبات المنصوص عليها في هذا القانون ).. تأليف لجنة تحقيقية من رئيس وعضوين من ذوي الخبرة على أن يكون أحدهم حاصلاً على شهادة جامعية أولية في القانون.</a:t>
            </a:r>
            <a:endParaRPr lang="en-US" dirty="0"/>
          </a:p>
          <a:p>
            <a:r>
              <a:rPr lang="ar-IQ" dirty="0"/>
              <a:t>2 ) تتولى اللجنة التحقيق تحريراً مع الموظف المخالف المحال عليها، ولها في سبيل إداء مهمتها سماع وتدوين أقوال الموظف والشهود والاطلاع على جميع المستندات والبيانات التي ترى ضرورة الاطلاع عليها، وتحرر </a:t>
            </a:r>
            <a:r>
              <a:rPr lang="ar-IQ" dirty="0" err="1"/>
              <a:t>محضراص</a:t>
            </a:r>
            <a:r>
              <a:rPr lang="ar-IQ" dirty="0"/>
              <a:t> تثبت فيه </a:t>
            </a:r>
            <a:r>
              <a:rPr lang="ar-IQ" dirty="0" err="1"/>
              <a:t>مااتخذته</a:t>
            </a:r>
            <a:r>
              <a:rPr lang="ar-IQ" dirty="0"/>
              <a:t> من إجراءات </a:t>
            </a:r>
            <a:r>
              <a:rPr lang="ar-IQ" dirty="0" err="1"/>
              <a:t>وماسمعته</a:t>
            </a:r>
            <a:r>
              <a:rPr lang="ar-IQ" dirty="0"/>
              <a:t> من أقوال مع توصياتها المسببة، أما بعدم مسائلة الموظف وغلق التحقيق أو بفرض إحدى العقوبات المنصوص عليها في هذا القانون وترفع كل ذلك إلى الجهة التي أحالت الموظف عليها.</a:t>
            </a:r>
            <a:endParaRPr lang="en-US" dirty="0"/>
          </a:p>
          <a:p>
            <a:r>
              <a:rPr lang="ar-IQ" dirty="0"/>
              <a:t>3 ) إذا رات اللجنة إن فعل الموظف المحال عليها يشكل جريمة نشأت عن وظيفته أو ارتكبها بصفته الرسمية فيجب عليها أن توصي </a:t>
            </a:r>
            <a:r>
              <a:rPr lang="ar-IQ" dirty="0" err="1"/>
              <a:t>بإحلته</a:t>
            </a:r>
            <a:r>
              <a:rPr lang="ar-IQ" dirty="0"/>
              <a:t> إلى المحاكم المختصة.</a:t>
            </a:r>
            <a:endParaRPr lang="en-US" dirty="0"/>
          </a:p>
          <a:p>
            <a:pPr lvl="0"/>
            <a:r>
              <a:rPr lang="ar-IQ" dirty="0"/>
              <a:t>) يستطيع (الوزير) بناًء على (توصية اللجنة التحقيقية) أن يفرض (أي عقوبة انضباطية) على الموظف المخالف لأحكام قانون انضباط موظفي الدولة المذكور.</a:t>
            </a:r>
            <a:endParaRPr lang="en-US" dirty="0"/>
          </a:p>
          <a:p>
            <a:pPr lvl="0"/>
            <a:r>
              <a:rPr lang="ar-IQ" dirty="0"/>
              <a:t>) يستطيع (رئيس الدائرة ) أو (الموظف المخول) بناءً على ( توصية اللجنة التحقيقية) أن يفرض عقوبات (لفت النظر) و(الإنذار) و(قطع الراتب لمدة لا تتجاوز خمسة أيام) و(التوبيخ) على الموظف المخالف لأحكام قانون انضباط موظفي الدولة </a:t>
            </a:r>
            <a:r>
              <a:rPr lang="ar-IQ" dirty="0" err="1"/>
              <a:t>المذكور..أما</a:t>
            </a:r>
            <a:r>
              <a:rPr lang="ar-IQ" dirty="0"/>
              <a:t> إذا كانت اللجنة التحقيقية قد أوصت بعقوبة (انقاص الراتب ) و(تنزيل الدرجة) و(الفصل) و(العزل).. فعلى رئيس الدائرة أو الموظف المخول إحالتها إلى (الوزير) للبت فيها.</a:t>
            </a:r>
            <a:endParaRPr lang="en-US" dirty="0"/>
          </a:p>
          <a:p>
            <a:pPr lvl="0"/>
            <a:r>
              <a:rPr lang="ar-IQ" dirty="0"/>
              <a:t>) يستطيع (الوزير) أو (رئيس الدائرة) فرض عقوبات (لفت النظر) و(الإنذار) و(قطع الراتب) على الموظف المخالف لأحكام قانون انضباط موظفي الدولة المذكور دون تشكيل لجنة تحقيقية مختصة .. ولكن يشترط في هذه الحالة استجواب الموظف المخالف. </a:t>
            </a:r>
            <a:endParaRPr lang="en-US" dirty="0"/>
          </a:p>
          <a:p>
            <a:pPr lvl="0"/>
            <a:r>
              <a:rPr lang="ar-IQ" dirty="0"/>
              <a:t>) يستطيع (الوزير) بناًء على ( توصية اللجنة التحقيقية) أن يفرض عقوبات (لفت النظر) أو (الإنذار) أو (قطع الراتب) على الموظف الذي يشغل وظيفة مدير عام فما فوق عند ارتكابه فعلاً يخالف قانون انضباط موظفي الدولة المذكور.. وإذا تبين (للوزير) من خلال التحقيق إن الموظف المذكور أعلاه قد ارتكب فعلاً يستدعي عقوبة أشد مما هو مخول به، فعليه أن يعرض الأمر على مجلس الوزراء متضمناً الاقتراح بفرض أي من العقوبات الانضباطية المذكورة سابقاً.</a:t>
            </a:r>
            <a:endParaRPr lang="en-US" dirty="0"/>
          </a:p>
          <a:p>
            <a:pPr lvl="0"/>
            <a:r>
              <a:rPr lang="ar-IQ" dirty="0"/>
              <a:t>) يستطيع (رئيس الجمهورية ) أو من يخوله فرض أياً من العقوبات الانضباطية دون تشكيل مجلس تحقيقي على الموظفين التابعين له .. أي الموظفين العاملين في مؤسسة رئاسة جمهورية العراق.</a:t>
            </a:r>
            <a:endParaRPr lang="en-US" dirty="0"/>
          </a:p>
          <a:p>
            <a:pPr lvl="0"/>
            <a:r>
              <a:rPr lang="ar-IQ" dirty="0"/>
              <a:t>) للوزير أن يلغي عقوبات (لفت النظر) و(الإنذار) و(قطع الراتب) و(التوبيخ) المفروضة على الموظف وفقاً للشروط التالية:</a:t>
            </a:r>
            <a:endParaRPr lang="en-US" dirty="0"/>
          </a:p>
          <a:p>
            <a:pPr lvl="0"/>
            <a:r>
              <a:rPr lang="ar-IQ" dirty="0"/>
              <a:t>مضى سنة واحدة على فرض العقوبة .</a:t>
            </a:r>
            <a:endParaRPr lang="en-US" dirty="0"/>
          </a:p>
          <a:p>
            <a:pPr lvl="0"/>
            <a:r>
              <a:rPr lang="ar-IQ" dirty="0"/>
              <a:t>قيامه بأعماله بصورة متميزة عن أقرانه.</a:t>
            </a:r>
            <a:endParaRPr lang="en-US" dirty="0"/>
          </a:p>
          <a:p>
            <a:pPr lvl="0"/>
            <a:r>
              <a:rPr lang="ar-IQ" dirty="0"/>
              <a:t> عدم معاقبته بأية عقوبة خلال المدة المذكورة في (أ) أعلاه.</a:t>
            </a:r>
            <a:endParaRPr lang="en-US" dirty="0"/>
          </a:p>
          <a:p>
            <a:pPr lvl="0"/>
            <a:r>
              <a:rPr lang="ar-IQ" dirty="0"/>
              <a:t>) إذا وجه للموظف شكر من الرئاسة أو مجلس الوزراء أو الوزير أو من يخوله، فيمنح قدماً لمدة شهر واحد عن كل شكر يوجه له وبما لا يتجاوز مدة القدم ثلاثة أشهر في السنة الواحدة. أما إذا كان الموظف معاقباً، فأن الشكر يلغي عقوبة لفت النظر، والشكران يلغيان عقوبة الإنذار، وثلاثة تشكرات تقلص مدة </a:t>
            </a:r>
            <a:r>
              <a:rPr lang="ar-IQ" dirty="0" err="1"/>
              <a:t>تاخير</a:t>
            </a:r>
            <a:r>
              <a:rPr lang="ar-IQ" dirty="0"/>
              <a:t> ترفيعه شهراً واحداً عن كل شكر وبما لا يزيد عن ثلاثة أشهر في السنة.</a:t>
            </a:r>
          </a:p>
        </p:txBody>
      </p:sp>
    </p:spTree>
    <p:extLst>
      <p:ext uri="{BB962C8B-B14F-4D97-AF65-F5344CB8AC3E}">
        <p14:creationId xmlns:p14="http://schemas.microsoft.com/office/powerpoint/2010/main" val="4127469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ثالثا:- الطعن في قرارات فرض العقوبة الانضباطية: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b="1" dirty="0"/>
              <a:t> </a:t>
            </a:r>
            <a:r>
              <a:rPr lang="ar-IQ" dirty="0" err="1"/>
              <a:t>نضمت</a:t>
            </a:r>
            <a:r>
              <a:rPr lang="ar-IQ" dirty="0"/>
              <a:t> المادة (15) من قانون انضباط موظفي الدولة المذكور طريقة الطعن في قرارات فرض العقوبات الانضباطية وكالآتي: </a:t>
            </a:r>
            <a:endParaRPr lang="en-US" dirty="0"/>
          </a:p>
          <a:p>
            <a:pPr lvl="0"/>
            <a:r>
              <a:rPr lang="ar-IQ" dirty="0"/>
              <a:t>تنظر ( محكمة قضاء الموظفين) المشكلة في مجلس شورى الدولة بموجب قانون مجلس شورى الدولة رقم (65) لسنة 1979 المعدل ... في الاعتراضات على قرارات فرض العقوبات الانضباطية المذكورة ولها أن تقرر المصادقة على القرار أو تخفيض العقوبة أو إلغاءها. </a:t>
            </a:r>
            <a:endParaRPr lang="en-US" dirty="0"/>
          </a:p>
          <a:p>
            <a:pPr lvl="0"/>
            <a:r>
              <a:rPr lang="ar-IQ" dirty="0"/>
              <a:t>يشترط قبل تقديم الطعن لدى محكمة قضاء الموظفين على القرار الصادر بفرض العقوبة التظلم من القرار لدى الجهة التي أصدرته، وعلى الجهة المذكورة البت بهذا التظلم خلال (30) ثلاثون يوماً من تاريخ تقديمه. وعند عدم البت فيه رغم انتهاء هذه المدة يعتبر ذلك رفضاً للتظلم.</a:t>
            </a:r>
            <a:endParaRPr lang="en-US" dirty="0"/>
          </a:p>
          <a:p>
            <a:pPr lvl="0"/>
            <a:r>
              <a:rPr lang="ar-IQ" dirty="0"/>
              <a:t>يشترط أن يقدم الطعن لدى محكمة قضاء الموظفين خلال (30) يوماً من تاريخ تبليغ الموظف برفض التظلم حقيقة أو حكماً.. ويعد القرار غير المطعون فيه خلال المدد المذكورة أعلاه باتاً.</a:t>
            </a:r>
            <a:endParaRPr lang="en-US" dirty="0"/>
          </a:p>
          <a:p>
            <a:pPr lvl="0"/>
            <a:r>
              <a:rPr lang="ar-IQ" dirty="0"/>
              <a:t>يجوز الطعن بقرار محكمة قضاء الموظفين لدى ( المحكمة الإدارية العليا) خلال (30) ثلاثون يوماً من تاريخ التبليغ به أو اعتباره مبلغاً. ويكون قرار المحكمة الإدارية العليا الصادر نتيجة الطعن باتاً وملزماً. </a:t>
            </a:r>
            <a:endParaRPr lang="en-US" dirty="0"/>
          </a:p>
          <a:p>
            <a:r>
              <a:rPr lang="ar-IQ" dirty="0"/>
              <a:t> </a:t>
            </a:r>
            <a:endParaRPr lang="en-US" dirty="0"/>
          </a:p>
          <a:p>
            <a:r>
              <a:rPr lang="en-US" dirty="0"/>
              <a:t> </a:t>
            </a:r>
          </a:p>
          <a:p>
            <a:r>
              <a:rPr lang="ar-IQ" b="1" dirty="0"/>
              <a:t>رابعاً: سحب يد الموظف من الوظيفة وإحالته الى المحاكم:</a:t>
            </a:r>
            <a:endParaRPr lang="en-US" dirty="0"/>
          </a:p>
          <a:p>
            <a:pPr lvl="0"/>
            <a:r>
              <a:rPr lang="ar-IQ" dirty="0"/>
              <a:t>تسحب يد الموظف من الوظيفة في حالتين هما:</a:t>
            </a:r>
            <a:endParaRPr lang="en-US" dirty="0"/>
          </a:p>
          <a:p>
            <a:pPr lvl="0"/>
            <a:r>
              <a:rPr lang="ar-IQ" dirty="0"/>
              <a:t>تسحب يد الموظف من الوظيفة إذا أوقف الموظف من جهة ذات اختصاص وسحب يد الموظف في هذه الحالة وجوبية.</a:t>
            </a:r>
            <a:endParaRPr lang="en-US" dirty="0"/>
          </a:p>
          <a:p>
            <a:pPr lvl="0"/>
            <a:r>
              <a:rPr lang="ar-IQ" dirty="0"/>
              <a:t>كما يجوز (للوزير) أو ( رئيس الدائرة) سحب يد الموظف مدة لا تتجاوز (60) يوماً إذا وجد إن بقاءه في الوظيفة مضر بالمصلحة العامة أو قد يؤثر على سير التحقيق في الفعل الذي أحيل من أجله على التحقيق، ويعاد إلى نفس وظيفته بعد </a:t>
            </a:r>
            <a:r>
              <a:rPr lang="ar-IQ" dirty="0" err="1"/>
              <a:t>أنتهاء</a:t>
            </a:r>
            <a:r>
              <a:rPr lang="ar-IQ" dirty="0"/>
              <a:t> المدة المذكورة إلا إذا كان هناك محذور، فينسب إلى وظيفة أخرى.</a:t>
            </a:r>
            <a:endParaRPr lang="en-US" dirty="0"/>
          </a:p>
          <a:p>
            <a:pPr lvl="0"/>
            <a:r>
              <a:rPr lang="ar-IQ" dirty="0"/>
              <a:t>يتقاضى الموظف مسحوب اليد أنصاف رواتبه .. وتعاد له أنصاف رواتبه إذا أسفرت نتيجة التحقيق أو المحاكمة عن براءة الموظف .. أما إذا عوقب (بالفصل) أو (العزل) أو إذا حكم عليه من قبل إحدى المحاكم المختصة فلا تعاد له أنصاف رواتبه.</a:t>
            </a:r>
            <a:endParaRPr lang="en-US" dirty="0"/>
          </a:p>
          <a:p>
            <a:pPr lvl="0"/>
            <a:r>
              <a:rPr lang="ar-IQ" dirty="0"/>
              <a:t>إذا ظهر (للوزير) أو (رئيس الدائرة) أو ( الموظف المخول من الوزير) أو مجلس الانضباط العام، إن في فعل الموظف المحال إلى التحقيق أو في محتويات التهمة جرماً نشأ من وظيفته أو ارتكبه بصفة الرسمية، فتجب إحالته إلى المحاكم المختصة.</a:t>
            </a:r>
            <a:endParaRPr lang="en-US" dirty="0"/>
          </a:p>
          <a:p>
            <a:r>
              <a:rPr lang="en-US" dirty="0"/>
              <a:t> </a:t>
            </a:r>
          </a:p>
          <a:p>
            <a:r>
              <a:rPr lang="ar-IQ" dirty="0"/>
              <a:t> </a:t>
            </a:r>
          </a:p>
        </p:txBody>
      </p:sp>
    </p:spTree>
    <p:extLst>
      <p:ext uri="{BB962C8B-B14F-4D97-AF65-F5344CB8AC3E}">
        <p14:creationId xmlns:p14="http://schemas.microsoft.com/office/powerpoint/2010/main" val="1657605583"/>
      </p:ext>
    </p:extLst>
  </p:cSld>
  <p:clrMapOvr>
    <a:masterClrMapping/>
  </p:clrMapOvr>
  <p:transition spd="slow">
    <p:cover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dirty="0"/>
              <a:t>أولاً: </a:t>
            </a:r>
            <a:r>
              <a:rPr lang="ar-IQ" b="1" dirty="0"/>
              <a:t>النظام الأوربي (الفرنسي):</a:t>
            </a:r>
            <a:r>
              <a:rPr lang="ar-IQ" dirty="0"/>
              <a:t>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55000" lnSpcReduction="20000"/>
          </a:bodyPr>
          <a:lstStyle/>
          <a:p>
            <a:r>
              <a:rPr lang="ar-IQ" dirty="0"/>
              <a:t>أولاً: </a:t>
            </a:r>
            <a:r>
              <a:rPr lang="ar-IQ" b="1" dirty="0"/>
              <a:t>النظام الأوربي (الفرنسي):</a:t>
            </a:r>
            <a:r>
              <a:rPr lang="ar-IQ" dirty="0"/>
              <a:t> </a:t>
            </a:r>
            <a:endParaRPr lang="en-US" dirty="0"/>
          </a:p>
          <a:p>
            <a:r>
              <a:rPr lang="ar-IQ" dirty="0"/>
              <a:t>       يطلق عليه نظام </a:t>
            </a:r>
            <a:r>
              <a:rPr lang="ar-IQ" dirty="0" err="1"/>
              <a:t>الأحتراف</a:t>
            </a:r>
            <a:r>
              <a:rPr lang="ar-IQ" dirty="0"/>
              <a:t> الوظيفي تمتد جذوره الى عهد نابليون بونابرت الذي اراد ان يجعل الموظف مرتبطا ومخلصا في عمله مقابل الامتيازات الوظيفية مع ايجاد نظام تأديبي صارم لذلك يسود العمل الوظيفي </a:t>
            </a:r>
            <a:r>
              <a:rPr lang="ar-IQ" dirty="0" err="1"/>
              <a:t>الأخلاص</a:t>
            </a:r>
            <a:r>
              <a:rPr lang="ar-IQ" dirty="0"/>
              <a:t> </a:t>
            </a:r>
            <a:r>
              <a:rPr lang="ar-IQ" dirty="0" err="1"/>
              <a:t>والأمتثال</a:t>
            </a:r>
            <a:r>
              <a:rPr lang="ar-IQ" dirty="0"/>
              <a:t> والطاعة مع افتقاره الى أي ضمانات </a:t>
            </a:r>
            <a:r>
              <a:rPr lang="ar-IQ" dirty="0" err="1"/>
              <a:t>وظيفية.إلا</a:t>
            </a:r>
            <a:r>
              <a:rPr lang="ar-IQ" dirty="0"/>
              <a:t> أن هذا المفهوم قد تطور خلال القرن التاسع عشر </a:t>
            </a:r>
            <a:r>
              <a:rPr lang="ar-IQ" dirty="0" err="1"/>
              <a:t>بأتجاه</a:t>
            </a:r>
            <a:r>
              <a:rPr lang="ar-IQ" dirty="0"/>
              <a:t> منح الموظفين ضمانات كافية، وخلال القرن العشرين تميز هذا النظام بعدد من الخصائص تقوم على </a:t>
            </a:r>
            <a:r>
              <a:rPr lang="ar-IQ" dirty="0" err="1"/>
              <a:t>مبادىء</a:t>
            </a:r>
            <a:r>
              <a:rPr lang="ar-IQ" dirty="0"/>
              <a:t> </a:t>
            </a:r>
            <a:r>
              <a:rPr lang="ar-IQ" dirty="0" err="1"/>
              <a:t>الأحتراف</a:t>
            </a:r>
            <a:r>
              <a:rPr lang="ar-IQ" dirty="0"/>
              <a:t> الوظيفي الذي يعني تفرغ الموظف لعمله الوظيفي لسنين طويلة من حياته يتقلد خلالها مناصب وظيفية متنوعة تبعا للتدرج الإداري مع خضوعه لنظام </a:t>
            </a:r>
            <a:r>
              <a:rPr lang="ar-IQ" dirty="0" err="1"/>
              <a:t>أنضباطي</a:t>
            </a:r>
            <a:r>
              <a:rPr lang="ar-IQ" dirty="0"/>
              <a:t> مقابل </a:t>
            </a:r>
            <a:r>
              <a:rPr lang="ar-IQ" dirty="0" err="1"/>
              <a:t>أمتيازات</a:t>
            </a:r>
            <a:r>
              <a:rPr lang="ar-IQ" dirty="0"/>
              <a:t> وضمانات وظيفية.</a:t>
            </a:r>
            <a:endParaRPr lang="en-US" dirty="0"/>
          </a:p>
          <a:p>
            <a:r>
              <a:rPr lang="ar-IQ" b="1" dirty="0"/>
              <a:t>ثانياً: النظام الامريكي:</a:t>
            </a:r>
            <a:endParaRPr lang="en-US" dirty="0"/>
          </a:p>
          <a:p>
            <a:r>
              <a:rPr lang="ar-IQ" b="1" dirty="0"/>
              <a:t>        </a:t>
            </a:r>
            <a:r>
              <a:rPr lang="ar-IQ" dirty="0"/>
              <a:t>لقد عرفت أمريكا</a:t>
            </a:r>
            <a:r>
              <a:rPr lang="ar-IQ" b="1" dirty="0"/>
              <a:t> </a:t>
            </a:r>
            <a:r>
              <a:rPr lang="ar-IQ" dirty="0"/>
              <a:t>نظام الغنائم في الوظيفة الذي كان سائدا نتيجة للنظام السياسي القائم في القرن التاسع عشر حيث كان يحصل الفرد على وظيفة ما أملا في الحصول على أكبر نفع منها بسبب تغيير الموظفين كل أربع سنوات بموجب هذا النظام فأن الحزب الذي يفوز في </a:t>
            </a:r>
            <a:r>
              <a:rPr lang="ar-IQ" dirty="0" err="1"/>
              <a:t>الأنتخابات</a:t>
            </a:r>
            <a:r>
              <a:rPr lang="ar-IQ" dirty="0"/>
              <a:t> يدخل أعضاءه وأنصاره الوظيفة العامة مما أدى الى تفشي الرشوة والفساد في </a:t>
            </a:r>
            <a:r>
              <a:rPr lang="ar-IQ" dirty="0" err="1"/>
              <a:t>الأدارة</a:t>
            </a:r>
            <a:r>
              <a:rPr lang="ar-IQ" dirty="0"/>
              <a:t> لذلك </a:t>
            </a:r>
            <a:r>
              <a:rPr lang="ar-IQ" dirty="0" err="1"/>
              <a:t>أنشىيء</a:t>
            </a:r>
            <a:r>
              <a:rPr lang="ar-IQ" dirty="0"/>
              <a:t> مجلس الخدمة المدنية عام 1883 بموجب قانون ( </a:t>
            </a:r>
            <a:r>
              <a:rPr lang="ar-IQ" dirty="0" err="1"/>
              <a:t>بندلتون</a:t>
            </a:r>
            <a:r>
              <a:rPr lang="ar-IQ" dirty="0"/>
              <a:t> )، وشهد النظام الوظيفي بعض التطور عام1883، رغم ذلك لم يمنح الموظف ضمانات البقاء في الوظيفة كما هو عليه في النظام الفرنسي ولا يمكن للموظف مخاصمة السلطة الإدارية قضائياً إلا في أحوال قليلة على عكس ما لدى الموظف في النظام الفرنسي من فرص.</a:t>
            </a:r>
            <a:endParaRPr lang="en-US" dirty="0"/>
          </a:p>
          <a:p>
            <a:r>
              <a:rPr lang="ar-IQ" b="1" dirty="0"/>
              <a:t>تعريف الموظف العام: </a:t>
            </a:r>
            <a:endParaRPr lang="en-US" dirty="0"/>
          </a:p>
          <a:p>
            <a:r>
              <a:rPr lang="ar-IQ" dirty="0"/>
              <a:t>       لا يوجد تعريف محدد للموظف العام، إذ تحكم هذا التعريف مجموعة من المعطيات والمؤثرات التي تختلف من دولة إلى أخرى، ومن وقت لآخر داخل الدولة الواحدة وذلك تبعاً لما يسود من أنظمة </a:t>
            </a:r>
            <a:r>
              <a:rPr lang="ar-IQ" dirty="0" err="1"/>
              <a:t>أقتصادية</a:t>
            </a:r>
            <a:r>
              <a:rPr lang="ar-IQ" dirty="0"/>
              <a:t> </a:t>
            </a:r>
            <a:r>
              <a:rPr lang="ar-IQ" dirty="0" err="1"/>
              <a:t>وأجتماعية</a:t>
            </a:r>
            <a:r>
              <a:rPr lang="ar-IQ" dirty="0"/>
              <a:t> وسياسية وفكرية وغيرها.</a:t>
            </a:r>
            <a:endParaRPr lang="en-US" dirty="0"/>
          </a:p>
          <a:p>
            <a:r>
              <a:rPr lang="ar-IQ" dirty="0"/>
              <a:t>       ومع ذلك فأن المشرعين ومجالس الدولة وقوانين الخدمة المدنية درجت عدة تعريفات للموظف العام وكالآتي :</a:t>
            </a:r>
            <a:endParaRPr lang="en-US" dirty="0"/>
          </a:p>
          <a:p>
            <a:r>
              <a:rPr lang="ar-IQ" b="1" dirty="0"/>
              <a:t>عرف مجلس الدولة الفرنسي</a:t>
            </a:r>
            <a:r>
              <a:rPr lang="ar-IQ" dirty="0"/>
              <a:t> الموظف العام (الشخص الذي تعهد إليه وظيفة دائمة داخلة في ملاك الوظائف الخاصة بمرفق عام). </a:t>
            </a:r>
            <a:endParaRPr lang="en-US" dirty="0"/>
          </a:p>
          <a:p>
            <a:r>
              <a:rPr lang="ar-IQ" b="1" dirty="0"/>
              <a:t>عرفه الفقه بأنه</a:t>
            </a:r>
            <a:r>
              <a:rPr lang="ar-IQ" dirty="0"/>
              <a:t> (كل شخص يعهد إليه بعمل دائم في خدمة مرفق عام تديره الدولة أو احد أشخاص القانون العام.</a:t>
            </a:r>
            <a:endParaRPr lang="en-US" dirty="0"/>
          </a:p>
          <a:p>
            <a:r>
              <a:rPr lang="ar-IQ" b="1" dirty="0"/>
              <a:t>تعريف التشريع الوظيفي لعام 1984 المغلق بالخدمة المدنية</a:t>
            </a:r>
            <a:r>
              <a:rPr lang="ar-IQ" dirty="0"/>
              <a:t> ( النظام الذي يسري على أشخاص عينوا في وظيفة دائمة ضمن درجات السلم الإداري للدولة ومؤسساتها) .</a:t>
            </a:r>
            <a:endParaRPr lang="en-US" dirty="0"/>
          </a:p>
          <a:p>
            <a:r>
              <a:rPr lang="ar-IQ" b="1" dirty="0"/>
              <a:t>كما عُرف</a:t>
            </a:r>
            <a:r>
              <a:rPr lang="ar-IQ" dirty="0"/>
              <a:t> </a:t>
            </a:r>
            <a:r>
              <a:rPr lang="ar-IQ" b="1" dirty="0"/>
              <a:t>بموجب قانون رقم (65) لسنة (1939) ( المادة الثانية منه) وأكدته ايضاً</a:t>
            </a:r>
            <a:r>
              <a:rPr lang="ar-IQ" dirty="0"/>
              <a:t> </a:t>
            </a:r>
            <a:r>
              <a:rPr lang="ar-IQ" b="1" dirty="0"/>
              <a:t>المادة الثانية من قانون الخدمة المدنية رقم (24) لسنة 1960 النافذ، إذ عرفت الموظف العام بقولها</a:t>
            </a:r>
            <a:r>
              <a:rPr lang="ar-IQ" dirty="0"/>
              <a:t>: ( كل شخص عهدت إليه وظيفة دائمة داخلة في ملاك الدولة الخاص بالموظفين).</a:t>
            </a:r>
            <a:endParaRPr lang="en-US" dirty="0"/>
          </a:p>
          <a:p>
            <a:r>
              <a:rPr lang="ar-IQ" dirty="0"/>
              <a:t>       إذ تضمن التعريف الأخير كافة عناصر الموظف العام والتي أتفق عليها الفقه والقضاء الإداريين وهذه العناصر هي: </a:t>
            </a:r>
            <a:endParaRPr lang="en-US" dirty="0"/>
          </a:p>
          <a:p>
            <a:endParaRPr lang="ar-IQ" dirty="0"/>
          </a:p>
        </p:txBody>
      </p:sp>
    </p:spTree>
    <p:extLst>
      <p:ext uri="{BB962C8B-B14F-4D97-AF65-F5344CB8AC3E}">
        <p14:creationId xmlns:p14="http://schemas.microsoft.com/office/powerpoint/2010/main" val="1502330687"/>
      </p:ext>
    </p:extLst>
  </p:cSld>
  <p:clrMapOvr>
    <a:masterClrMapping/>
  </p:clrMapOvr>
  <p:transition spd="slow">
    <p:pull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err="1"/>
              <a:t>أنتهاء</a:t>
            </a:r>
            <a:r>
              <a:rPr lang="ar-IQ" b="1" dirty="0"/>
              <a:t> الرابطة الوظيفية: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0000" lnSpcReduction="20000"/>
          </a:bodyPr>
          <a:lstStyle/>
          <a:p>
            <a:r>
              <a:rPr lang="ar-IQ" dirty="0"/>
              <a:t> هناك أسباب عديدة لانتهاء علاقة الموظف بوظيفته، بعضها يعود إلى رغبة الموظف، وبعضها يعود إلى الإدارة، وبعضها الآخر لا يد للموظف أو الإدارة فيه.. عليه سوف نتطرق إلى هذه الأسباب وفقاً لأحكام التشريعات العراقية النافذة وكالآتي:</a:t>
            </a:r>
            <a:endParaRPr lang="en-US" dirty="0"/>
          </a:p>
          <a:p>
            <a:r>
              <a:rPr lang="ar-IQ" b="1" dirty="0"/>
              <a:t>أولاً:- الاستقالة:</a:t>
            </a:r>
            <a:endParaRPr lang="en-US" dirty="0"/>
          </a:p>
          <a:p>
            <a:r>
              <a:rPr lang="ar-IQ" dirty="0"/>
              <a:t>       الاستقالة، هي إنهاء خدمة الموظف بناءً على طلبه، وإذا كانت الاستقالة بهذا المعنى حقاً للموظف وأمرأً مباحاً له، فأن هناك اعتبارات تتعلق بالمصلحة العامة تقيد كثيراً من استعمال هذا الحق، لذا فان المشرع حرص على التوفيق بين حق الموظف في ترك العمل، وحق الجماعة في الحصول على النفع العام، من خلال انتظام سير المرفق العام.. والاستقالة قد تكون صريحة وقد تكون حكمية</a:t>
            </a:r>
            <a:endParaRPr lang="en-US" dirty="0"/>
          </a:p>
          <a:p>
            <a:r>
              <a:rPr lang="ar-IQ" b="1" dirty="0"/>
              <a:t>1) الاستقالة الصريحة:  </a:t>
            </a:r>
            <a:r>
              <a:rPr lang="ar-IQ" dirty="0"/>
              <a:t>      </a:t>
            </a:r>
            <a:endParaRPr lang="en-US" dirty="0"/>
          </a:p>
          <a:p>
            <a:r>
              <a:rPr lang="ar-IQ" dirty="0"/>
              <a:t>       لقد </a:t>
            </a:r>
            <a:r>
              <a:rPr lang="ar-IQ" dirty="0" err="1"/>
              <a:t>نضمت</a:t>
            </a:r>
            <a:r>
              <a:rPr lang="ar-IQ" dirty="0"/>
              <a:t> المادة (35) من قانون الخدمة المدنية رقم (24) لسنة 1960 النافذ، موضوع الاستقالة الصريحة، إذا أجازت للموظف أن يستقيل من وظيفته، بطلب تحريري يقدمه إلى مرجعه المختص ... كما أوجبت المادة ذاتها على المرجع أن يبت في الاستقالة خلال مدة لا تتجاوز (30) ثلاثين يوماً. لذلك فان علاقة الموظف بدائرته لا تنقطع بمجرد تقديم الطلب </a:t>
            </a:r>
            <a:r>
              <a:rPr lang="ar-IQ" dirty="0" err="1"/>
              <a:t>بأستقالته</a:t>
            </a:r>
            <a:r>
              <a:rPr lang="ar-IQ" dirty="0"/>
              <a:t> بل بقبول تلك الاستقالة، ومن ثم يمكن أن يسأل الموظف انضباطياً إذا </a:t>
            </a:r>
            <a:r>
              <a:rPr lang="ar-IQ" dirty="0" err="1"/>
              <a:t>ماترك</a:t>
            </a:r>
            <a:r>
              <a:rPr lang="ar-IQ" dirty="0"/>
              <a:t> العمل بمجرد تقديم الطلب دون أن ينظر قبولها.. أما إذا لم يبت المرجع بطلب الاستقالة، فأن الموظف يعتبر منفكاً بانتهائها، إلا إذا صدر أمر القبول قبل ذلك .. وإذا قدم الموظف استقالته وحدد فيها </a:t>
            </a:r>
            <a:r>
              <a:rPr lang="ar-IQ" dirty="0" err="1"/>
              <a:t>موعدأً</a:t>
            </a:r>
            <a:r>
              <a:rPr lang="ar-IQ" dirty="0"/>
              <a:t> للقبول، فيجوز قبولها من تاريخ ذلك الموعد أو قبله.</a:t>
            </a:r>
            <a:endParaRPr lang="en-US" dirty="0"/>
          </a:p>
          <a:p>
            <a:r>
              <a:rPr lang="en-US" dirty="0"/>
              <a:t> </a:t>
            </a:r>
          </a:p>
          <a:p>
            <a:r>
              <a:rPr lang="ar-IQ" dirty="0"/>
              <a:t> </a:t>
            </a:r>
            <a:endParaRPr lang="en-US" dirty="0"/>
          </a:p>
          <a:p>
            <a:r>
              <a:rPr lang="ar-IQ" b="1" dirty="0"/>
              <a:t>2) الاستقالة الحكمية: </a:t>
            </a:r>
            <a:endParaRPr lang="en-US" dirty="0"/>
          </a:p>
          <a:p>
            <a:r>
              <a:rPr lang="ar-IQ" b="1" dirty="0"/>
              <a:t>      </a:t>
            </a:r>
            <a:r>
              <a:rPr lang="ar-IQ" dirty="0"/>
              <a:t> الاستقالة الحكمية، هي اعتبار الموظف مستقيلاً وإن لم يقدم طلباً بذلك، ولكنه يتخذ مواقف معينة يعتبرها القانون دالة على رغبة الموظف بترك العمل، إذ حددت المادة (27) من قانون الخدمة المدنية المذكور حالات اعتبار الموظف مستقيلاً وكالآتي:</a:t>
            </a:r>
            <a:endParaRPr lang="en-US" dirty="0"/>
          </a:p>
          <a:p>
            <a:r>
              <a:rPr lang="ar-IQ" dirty="0"/>
              <a:t>1 ) إذا نقل الموظف، ولم يلتحق بالوظيفة المنقول إليها خلال مدة </a:t>
            </a:r>
            <a:r>
              <a:rPr lang="ar-IQ" dirty="0" err="1"/>
              <a:t>لاتتجاوز</a:t>
            </a:r>
            <a:r>
              <a:rPr lang="ar-IQ" dirty="0"/>
              <a:t> الخمسة أيام عدى أيام السفر ولم يبد بعذر مشروع، وأخطر تحريرياً بلزوم الالتحاق خلال سبعة أيام من تاريخ التبليغ ومع ذلك لم يلتحق، يعتبر مستقيلاً.</a:t>
            </a:r>
            <a:endParaRPr lang="en-US" dirty="0"/>
          </a:p>
          <a:p>
            <a:r>
              <a:rPr lang="ar-IQ" dirty="0"/>
              <a:t>2 ) إذا لم يلتحق بوظيفته بعد انتهاء إجازته، ولم يبد بعذر مشروع، خلال مدة أقصاها (10) عشرة أيام من تاريخ إجازته، وأخطر تحريرياً بلزوم الالتحاق خلال (7) سبعة أيام من تاريخ التبليغ ومع ذلك لم يلتحق، يعتبر مستقيلاً.</a:t>
            </a:r>
            <a:endParaRPr lang="en-US" dirty="0"/>
          </a:p>
          <a:p>
            <a:pPr lvl="0"/>
            <a:r>
              <a:rPr lang="en-US" dirty="0"/>
              <a:t>( </a:t>
            </a:r>
            <a:r>
              <a:rPr lang="ar-IQ" dirty="0"/>
              <a:t>إذا انقطع الموظف عن وظيفته لمدة أكثر من (10) عشرة ايام، ولم يبد بعذر مشروع يبرر هذا الانقطاع، وأخطر تحريرياً بلزوم الالتحاق خلال (7) سبعة أيام من تاريخ التبليغ، ومع ذلك لم يلتحق، يعتبر مستقيلاً.</a:t>
            </a:r>
            <a:endParaRPr lang="en-US" dirty="0"/>
          </a:p>
          <a:p>
            <a:r>
              <a:rPr lang="ar-IQ" b="1" dirty="0"/>
              <a:t>ثانياً: الاستغناء عن الموظف في فترة التجربة:</a:t>
            </a:r>
            <a:endParaRPr lang="en-US" dirty="0"/>
          </a:p>
          <a:p>
            <a:r>
              <a:rPr lang="ar-IQ" dirty="0"/>
              <a:t>      أوجبت المادة (14) من قانون الخدمة المدنية المذكور خضوع الموضوع عند تعينه لأول مرة للتجربة لمدة سنة واحدة في خدمة فعلية.. فإذا تأكد لدائرته كفاءة هذا الموظف، فعليها أن تصدر أمراً </a:t>
            </a:r>
            <a:r>
              <a:rPr lang="ar-IQ" dirty="0" err="1"/>
              <a:t>بتثيبيته</a:t>
            </a:r>
            <a:r>
              <a:rPr lang="ar-IQ" dirty="0"/>
              <a:t> بعد انتهاء المدة المذكورة، وإذا لم تتأكد من كفاءته فعليها أن تمدد مدة التجربة مدة (6) ستة أشهر أخرى. فإذا تأكد لدائرته أنه  لا يصلح للعمل المعين فيه فيتم الاستغناء عنه.. ويكون للموظف الذي تم الاستغناء عن خدماته أن يعترض على ذلك لدى مجلس الانضباط العام خلال (30) ثلاثون يوماً من تاريخ تبليغه بأمر الاستغناء، ويعتبر قرار مجلس الانضباط العام بهذا الشأن قطعياً. </a:t>
            </a:r>
            <a:endParaRPr lang="en-US" dirty="0"/>
          </a:p>
          <a:p>
            <a:r>
              <a:rPr lang="ar-IQ" dirty="0"/>
              <a:t> </a:t>
            </a:r>
          </a:p>
        </p:txBody>
      </p:sp>
    </p:spTree>
    <p:extLst>
      <p:ext uri="{BB962C8B-B14F-4D97-AF65-F5344CB8AC3E}">
        <p14:creationId xmlns:p14="http://schemas.microsoft.com/office/powerpoint/2010/main" val="864677053"/>
      </p:ext>
    </p:extLst>
  </p:cSld>
  <p:clrMapOvr>
    <a:masterClrMapping/>
  </p:clrMapOvr>
  <p:transition spd="slow">
    <p:cover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b="1" dirty="0"/>
              <a:t>ثالثاً: الإحالة على التقاعد</a:t>
            </a:r>
            <a:endParaRPr lang="en-US" dirty="0"/>
          </a:p>
          <a:p>
            <a:r>
              <a:rPr lang="ar-IQ" b="1" dirty="0"/>
              <a:t>      </a:t>
            </a:r>
            <a:r>
              <a:rPr lang="ar-IQ" dirty="0"/>
              <a:t>تعتبر الإحالة على التقاعد الطريق الطبيعي لانتهاء علاقة الموظف بالوظيفة العامة.. إذ تطرقت أحكام قانون التقاعد الموحد الحالات </a:t>
            </a:r>
            <a:r>
              <a:rPr lang="ar-IQ" dirty="0" err="1"/>
              <a:t>الوجوبية</a:t>
            </a:r>
            <a:r>
              <a:rPr lang="ar-IQ" dirty="0"/>
              <a:t> والأخرى </a:t>
            </a:r>
            <a:r>
              <a:rPr lang="ar-IQ" dirty="0" err="1"/>
              <a:t>جوازية</a:t>
            </a:r>
            <a:r>
              <a:rPr lang="ar-IQ" dirty="0"/>
              <a:t> للإحالة على التقاعد وكالآتي: </a:t>
            </a:r>
            <a:endParaRPr lang="en-US" dirty="0"/>
          </a:p>
          <a:p>
            <a:r>
              <a:rPr lang="ar-IQ" b="1" dirty="0"/>
              <a:t>1 ) الحالات </a:t>
            </a:r>
            <a:r>
              <a:rPr lang="ar-IQ" b="1" dirty="0" err="1"/>
              <a:t>الوجوبية</a:t>
            </a:r>
            <a:r>
              <a:rPr lang="ar-IQ" b="1" dirty="0"/>
              <a:t>:</a:t>
            </a:r>
            <a:endParaRPr lang="en-US" dirty="0"/>
          </a:p>
          <a:p>
            <a:r>
              <a:rPr lang="ar-IQ" b="1" dirty="0"/>
              <a:t>      </a:t>
            </a:r>
            <a:r>
              <a:rPr lang="ar-IQ" dirty="0"/>
              <a:t>نص البندين (أولاً) و(ثانياً) من المادة (10) من القانون المذكور على وجوب إحالة الموظف على التقاعد في الحالتين التاليتين:</a:t>
            </a:r>
            <a:endParaRPr lang="en-US" dirty="0"/>
          </a:p>
          <a:p>
            <a:pPr lvl="0"/>
            <a:r>
              <a:rPr lang="ar-IQ" dirty="0"/>
              <a:t>عند إكماله (63) الثالثة والستين من العمر، وهو السن القانوني للإحالة على التقاعد بغض النظر عن مدة خدمته.</a:t>
            </a:r>
            <a:endParaRPr lang="en-US" dirty="0"/>
          </a:p>
          <a:p>
            <a:pPr lvl="0"/>
            <a:r>
              <a:rPr lang="ar-IQ" dirty="0"/>
              <a:t>إذا قررت اللجنة الطبية الرسمية المشكلة في وزارة الصحة عدم صلاحية الموظف للخدمة. فيحال الموظف في هذه الحالة على التقاعد بصرف النظر عن عدد سنين عمره ومقدار خدماته.</a:t>
            </a:r>
            <a:endParaRPr lang="en-US" dirty="0"/>
          </a:p>
          <a:p>
            <a:r>
              <a:rPr lang="ar-IQ" b="1" dirty="0"/>
              <a:t>2 ) الحالات </a:t>
            </a:r>
            <a:r>
              <a:rPr lang="ar-IQ" b="1" dirty="0" err="1"/>
              <a:t>الجوازية</a:t>
            </a:r>
            <a:r>
              <a:rPr lang="ar-IQ" b="1" dirty="0"/>
              <a:t> </a:t>
            </a:r>
            <a:endParaRPr lang="en-US" dirty="0"/>
          </a:p>
          <a:p>
            <a:r>
              <a:rPr lang="ar-IQ" dirty="0"/>
              <a:t>        نص البندين (أولاً) و(ثانياً) من المادة (12) من القانون المذكور على جواز إحالة الموظف على التقاعد في الحالتين التاليتين:</a:t>
            </a:r>
            <a:endParaRPr lang="en-US" dirty="0"/>
          </a:p>
          <a:p>
            <a:pPr lvl="0"/>
            <a:r>
              <a:rPr lang="ar-IQ" dirty="0"/>
              <a:t>للموظف أن يطلب إحالته على التقاعد إذا كان قد أكمل (50) الخمسين سنة من عمره.</a:t>
            </a:r>
            <a:endParaRPr lang="en-US" dirty="0"/>
          </a:p>
          <a:p>
            <a:pPr lvl="0"/>
            <a:r>
              <a:rPr lang="ar-IQ" dirty="0"/>
              <a:t>للموظف أن يطلب إحالته على التقاعد إذا كانت له خدمة تقاعدية لا تقل عن (25) خمس وعشرين سنة.</a:t>
            </a:r>
            <a:endParaRPr lang="en-US" dirty="0"/>
          </a:p>
          <a:p>
            <a:pPr lvl="0"/>
            <a:r>
              <a:rPr lang="ar-IQ" dirty="0"/>
              <a:t>للموظفة المتزوجة أو الأرملة أو المطلقة الحاضنة لأطفالها أن تطلب إحالتها على التقاعد وفقاً للشروط الآتية:</a:t>
            </a:r>
            <a:endParaRPr lang="en-US" dirty="0"/>
          </a:p>
          <a:p>
            <a:pPr lvl="0"/>
            <a:r>
              <a:rPr lang="ar-IQ" dirty="0"/>
              <a:t>أن لا تقل خدمتها التقاعدية عن (15) خمس عشرة سنة.</a:t>
            </a:r>
            <a:endParaRPr lang="en-US" dirty="0"/>
          </a:p>
          <a:p>
            <a:pPr lvl="0"/>
            <a:r>
              <a:rPr lang="ar-IQ" dirty="0"/>
              <a:t>أن لا يقل عدد أطفالها عن (3) ثلاثة ولا يزيد عمر أي منهم عن (15) خمس عشرة سنة.</a:t>
            </a:r>
            <a:endParaRPr lang="en-US" dirty="0"/>
          </a:p>
          <a:p>
            <a:r>
              <a:rPr lang="ar-IQ" dirty="0"/>
              <a:t>   وعلى المسؤول الإداري المخول البت في طلب الإحالة على التقاعد في الحالات المذكورة أعلاه خلال (45) خمس وأربعين يوماً من تاريخ تسجيل الطلب في مكتبه. وعند عدم البت في الطلب يعد الموظف محالاً على التقاعد بانتهاء المدة المذكورة ويستحق الحقوق </a:t>
            </a:r>
            <a:r>
              <a:rPr lang="ar-IQ" dirty="0" err="1"/>
              <a:t>التقاعديةالمقررة</a:t>
            </a:r>
            <a:r>
              <a:rPr lang="ar-IQ" dirty="0"/>
              <a:t> بموجب القانون</a:t>
            </a:r>
            <a:r>
              <a:rPr lang="ar-IQ" dirty="0" smtClean="0"/>
              <a:t>.</a:t>
            </a:r>
            <a:r>
              <a:rPr lang="ar-IQ" b="1" dirty="0"/>
              <a:t> </a:t>
            </a:r>
            <a:r>
              <a:rPr lang="ar-IQ" b="1" dirty="0" smtClean="0"/>
              <a:t>                                                                                                                     رابعاً</a:t>
            </a:r>
            <a:r>
              <a:rPr lang="ar-IQ" b="1" dirty="0"/>
              <a:t>: الوفاة: </a:t>
            </a:r>
            <a:endParaRPr lang="en-US" dirty="0"/>
          </a:p>
          <a:p>
            <a:r>
              <a:rPr lang="ar-IQ" dirty="0"/>
              <a:t>      تنتهي الرابطة الوظيفية أيضاً في حالة وفاة الموظف.. إذ أوجب البند (أولاً) من المادة (25) من القانون المذكور </a:t>
            </a:r>
            <a:r>
              <a:rPr lang="ar-IQ" dirty="0" err="1"/>
              <a:t>أحتساب</a:t>
            </a:r>
            <a:r>
              <a:rPr lang="ar-IQ" dirty="0"/>
              <a:t> خدمة الموظف المتوفي لأي سبب (15) خمس عشرة سنة إن كانت خدمته تقل عن ذلك. </a:t>
            </a:r>
            <a:endParaRPr lang="en-US" dirty="0"/>
          </a:p>
          <a:p>
            <a:r>
              <a:rPr lang="ar-IQ" dirty="0"/>
              <a:t> </a:t>
            </a:r>
            <a:endParaRPr lang="en-US" dirty="0"/>
          </a:p>
          <a:p>
            <a:r>
              <a:rPr lang="ar-IQ" dirty="0"/>
              <a:t> </a:t>
            </a:r>
            <a:endParaRPr lang="en-US" dirty="0"/>
          </a:p>
          <a:p>
            <a:endParaRPr lang="en-US" dirty="0"/>
          </a:p>
          <a:p>
            <a:endParaRPr lang="ar-IQ" dirty="0"/>
          </a:p>
        </p:txBody>
      </p:sp>
    </p:spTree>
    <p:extLst>
      <p:ext uri="{BB962C8B-B14F-4D97-AF65-F5344CB8AC3E}">
        <p14:creationId xmlns:p14="http://schemas.microsoft.com/office/powerpoint/2010/main" val="2496118196"/>
      </p:ext>
    </p:extLst>
  </p:cSld>
  <p:clrMapOvr>
    <a:masterClrMapping/>
  </p:clrMapOvr>
  <p:transition spd="slow">
    <p:cover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ctr"/>
            <a:r>
              <a:rPr lang="ar-IQ" b="1" dirty="0" smtClean="0"/>
              <a:t> </a:t>
            </a:r>
            <a:r>
              <a:rPr lang="en-US" dirty="0"/>
              <a:t/>
            </a:r>
            <a:br>
              <a:rPr lang="en-US" dirty="0"/>
            </a:br>
            <a:r>
              <a:rPr lang="ar-IQ" b="1" dirty="0"/>
              <a:t>المال العام</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0000" lnSpcReduction="20000"/>
          </a:bodyPr>
          <a:lstStyle/>
          <a:p>
            <a:r>
              <a:rPr lang="ar-IQ" dirty="0"/>
              <a:t> لكي تمارس الإدارة نشاطها على الوجه الأكمل وتشبع حاجات المواطنين المتعددة، فإنه يلزم أن يكون لها مال، أي إن الإدارة لا يمكن أن تمارس أعمالها </a:t>
            </a:r>
            <a:r>
              <a:rPr lang="ar-IQ" dirty="0" err="1"/>
              <a:t>أوتثبيت</a:t>
            </a:r>
            <a:r>
              <a:rPr lang="ar-IQ" dirty="0"/>
              <a:t> وجودها ومكانها إلا بهذا المال.. وإن المال العام يجب أن تتوفر له الحماية القانونية ليتسنى للإدارة أو السلطة التنفيذية أن تسخر هذا المال لإشباع الحاجات العامة. إلا أن الإشكال حدث في تحديد مفهوم المال العام وبالتالي لكي تتم حمايته ..عليه سوف يتم التطرق الى </a:t>
            </a:r>
            <a:r>
              <a:rPr lang="ar-IQ" dirty="0" err="1"/>
              <a:t>الى</a:t>
            </a:r>
            <a:r>
              <a:rPr lang="ar-IQ" dirty="0"/>
              <a:t> </a:t>
            </a:r>
            <a:r>
              <a:rPr lang="ar-IQ" dirty="0" err="1"/>
              <a:t>مفهوميين</a:t>
            </a:r>
            <a:r>
              <a:rPr lang="ar-IQ" dirty="0"/>
              <a:t> هما:</a:t>
            </a:r>
            <a:endParaRPr lang="en-US" dirty="0"/>
          </a:p>
          <a:p>
            <a:r>
              <a:rPr lang="ar-IQ" b="1" dirty="0"/>
              <a:t>أولاً: تحديد مفهوم المال العام.</a:t>
            </a:r>
            <a:endParaRPr lang="en-US" dirty="0"/>
          </a:p>
          <a:p>
            <a:r>
              <a:rPr lang="ar-IQ" b="1" dirty="0"/>
              <a:t>ثانياً: الحماية القانونية للمال العام.</a:t>
            </a:r>
            <a:endParaRPr lang="en-US" dirty="0"/>
          </a:p>
          <a:p>
            <a:r>
              <a:rPr lang="ar-IQ" b="1" dirty="0"/>
              <a:t>  أولاً: تحديد مفهوم المال العام:</a:t>
            </a:r>
            <a:endParaRPr lang="en-US" dirty="0"/>
          </a:p>
          <a:p>
            <a:r>
              <a:rPr lang="ar-IQ" dirty="0"/>
              <a:t>       نشأت النظرية التقليدية لتحديد مفهوم المال العام في فرنسا في القرن التاسع عشر على أيدي فقهاء القانون العام.. إذ تطورت هذه النظرية كثيراً من قبل القضاء والفقه في فرنسا.. وتمييز هذه النظرية بين نوعين من الأموال المملوكة للدولة، الأموال العامة والأموال الخاصة.</a:t>
            </a:r>
            <a:endParaRPr lang="en-US" dirty="0"/>
          </a:p>
          <a:p>
            <a:r>
              <a:rPr lang="ar-IQ" dirty="0"/>
              <a:t>       فالأموال العامة للدولة تكون مخصصة للمنفعة العامة كالطرق والشوارع العامة والجسور </a:t>
            </a:r>
            <a:r>
              <a:rPr lang="ar-IQ" dirty="0" err="1"/>
              <a:t>وشواطىء</a:t>
            </a:r>
            <a:r>
              <a:rPr lang="ar-IQ" dirty="0"/>
              <a:t> البحر والأنهار والمكاتب العامة والآثار والمناطق ..الخ، كما يمكن أن تكون الأموال العامة للدولة مخصصة للمرافق العامة، فكل الأموال المخصصة لتسيير وإدارة المرافق العامة بغض النظر عن أهميتها ودورها في تسيير المرافق العامة كمباني الوزارات والتجهيزات والأدوات المستعملة في إدارة وتسيير هذه المرافق العامة. </a:t>
            </a:r>
            <a:endParaRPr lang="en-US" dirty="0"/>
          </a:p>
          <a:p>
            <a:r>
              <a:rPr lang="ar-IQ" dirty="0"/>
              <a:t>     وقد ترتب على هذا التمييز أن أموال الدولة العامة تخضع للقانون الإداري والقضاء الإداري، في حين تخضع أموال الدولة الخاصة للقانون المدني والقضاء المدني. </a:t>
            </a:r>
            <a:endParaRPr lang="en-US" dirty="0"/>
          </a:p>
          <a:p>
            <a:r>
              <a:rPr lang="ar-IQ" dirty="0"/>
              <a:t>      انتقلت فكرة التمييز بين نوعين من أموال الدولة إلى الفقه والقضاء في مصر والعراق ومن ثم تم تبني هذا التمييز من قبل التشريعات في هذين البلدين ... إذ نصت الفقرة (1) من المادة (71) من القانون المدني العراقي رقم (40) لسنة 1951 على هذا التمييز بقولها (تعد أموالاً عامة العقارات والمنقولات التي للدولة أو للأشخاص المعنوية العامة والتي تكون مخصصة لمنفعة عامة بالفعل أو بمقتضى القانون). </a:t>
            </a:r>
            <a:endParaRPr lang="en-US" dirty="0"/>
          </a:p>
          <a:p>
            <a:r>
              <a:rPr lang="ar-IQ" dirty="0"/>
              <a:t>      وعلى هذا الأساس ووفقاً لهذا النص يعتبر المال مالاً عاماً إذا توفر فيه </a:t>
            </a:r>
            <a:r>
              <a:rPr lang="ar-IQ" dirty="0" err="1"/>
              <a:t>مايأتي</a:t>
            </a:r>
            <a:r>
              <a:rPr lang="ar-IQ" dirty="0"/>
              <a:t>:</a:t>
            </a:r>
            <a:endParaRPr lang="en-US" dirty="0"/>
          </a:p>
          <a:p>
            <a:pPr lvl="0"/>
            <a:r>
              <a:rPr lang="ar-IQ" dirty="0"/>
              <a:t>أن يكون هذا المال عائداً للدولة أو الأشخاص المعنوية العامة الأخرى (كالمحافظات والبلديات والمؤسسات العامة والمنشأة العامة والهيأة العامة )، وسواء كان هذا المال ثابتاً أو منقولاً. </a:t>
            </a:r>
            <a:endParaRPr lang="en-US" dirty="0"/>
          </a:p>
          <a:p>
            <a:pPr lvl="0"/>
            <a:r>
              <a:rPr lang="ar-IQ" dirty="0"/>
              <a:t>أن يكون هذا المال  مخصصاً للمنفعة العامة بالفعل أو بمقتضى القانون، وبعبارة أخرى أن يكون المال مخصصاً لخدمة الجمهور مباشرة أو لخدمة المرافق العامة. </a:t>
            </a:r>
            <a:endParaRPr lang="en-US" dirty="0"/>
          </a:p>
          <a:p>
            <a:r>
              <a:rPr lang="ar-IQ" dirty="0"/>
              <a:t>       إلا أن الكثير من التشريعات ذات العلاقة، ومنذ نهاية خمسينيات القرن الماضي ولغاية الوقت الحاضر قد تجاوز هذا التمييز بين أموال الدولة العامة والخاصة ووفرت الحماية القانونية لكافة أموال الدولة...الأمر الذي يدعو إلى القول إن أحكام المادة (71) من القانون المدني العراقي المذكور قد عطلت من الناحية العملية. </a:t>
            </a:r>
            <a:endParaRPr lang="en-US" dirty="0"/>
          </a:p>
          <a:p>
            <a:r>
              <a:rPr lang="ar-IQ" dirty="0"/>
              <a:t>       إن الدستور العراقي لسنة (2005) وفر الحماية لكافة أموال الدولة، إذ جاء في المادة (27) منه. (أولاً – للأموال العامة حرمة وحمايتها واجب على كل مواطن. ثانياً- تنظم بقانون الأحكام الخاصة بحفظ أملاك الدولة وإدارتها وشروط التصرف فيها، والحدود التي لا يجوز فيها النزول عن </a:t>
            </a:r>
            <a:r>
              <a:rPr lang="ar-IQ" dirty="0" err="1"/>
              <a:t>شىء</a:t>
            </a:r>
            <a:r>
              <a:rPr lang="ar-IQ" dirty="0"/>
              <a:t> من هذه الأموال). </a:t>
            </a:r>
            <a:endParaRPr lang="en-US" dirty="0"/>
          </a:p>
          <a:p>
            <a:r>
              <a:rPr lang="ar-IQ" dirty="0"/>
              <a:t>       كما إن قانون بيع وإيجار أموال الدولة رقم (32) لسنة 1986 الملغي لم يميز في مادته الأولى بين أموال الدولة العامة والخاصة.. وأكد التوجه ذاته قانون بيع وإيجار أموال الدولة النافذة رقم (21) لسنة2013 في مادته الأولى بقوله (أولاً- تسري أحكام هذا القانون على أموال الدولة المنقولة وغير المنقولة عند بيعها أو إيجارها، ما لم ينص القانون على خلاف ذلك. ثانياً- يشمل تعبير (أموال الدولة) أموال القطاع العام أينما وردت في هذا القانون). </a:t>
            </a:r>
            <a:endParaRPr lang="en-US" dirty="0"/>
          </a:p>
          <a:p>
            <a:r>
              <a:rPr lang="ar-IQ" dirty="0"/>
              <a:t>     ومن جانب آخر وفر قانون العقوبات العراقي رقم (11) لسنة 1969 الحماية لكافة أموال الدولة من السرقة دون أن يميز بين أموال الدولة العامة والخاصة، فاعتبر أي سرقة تقع على هذا المال قد ارتكب بظرف مشدد.</a:t>
            </a:r>
            <a:endParaRPr lang="en-US" dirty="0"/>
          </a:p>
          <a:p>
            <a:r>
              <a:rPr lang="ar-IQ" dirty="0"/>
              <a:t>  </a:t>
            </a:r>
          </a:p>
        </p:txBody>
      </p:sp>
    </p:spTree>
    <p:extLst>
      <p:ext uri="{BB962C8B-B14F-4D97-AF65-F5344CB8AC3E}">
        <p14:creationId xmlns:p14="http://schemas.microsoft.com/office/powerpoint/2010/main" val="1152925023"/>
      </p:ext>
    </p:extLst>
  </p:cSld>
  <p:clrMapOvr>
    <a:masterClrMapping/>
  </p:clrMapOvr>
  <p:transition spd="slow">
    <p:cover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ثانياً: الحماية القانونية للمال العام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 أن الأموال العامة وسيلة الإدارة العامة لتحقيق أهدافها بإشباع الحاجات العامة للمجتمع، عليه فإن الأمر يتطلب حماية هذه الأموال وقد حرصت معظم التشريعات الدستورية منها والعادية على أن تتضمن كثيرً من القواعد التي تكفل حماية المال العام. عليه سوف يتم التطرق إلى هذه الحماية في التشريعات العراقية وكالآتي:</a:t>
            </a:r>
            <a:endParaRPr lang="en-US" dirty="0"/>
          </a:p>
          <a:p>
            <a:r>
              <a:rPr lang="ar-IQ" b="1" dirty="0"/>
              <a:t>1- الحماية في الدستور:</a:t>
            </a:r>
            <a:r>
              <a:rPr lang="ar-IQ" dirty="0"/>
              <a:t> حرصت كافة الدساتير الصادرة في العراق على حماية المال العام. فالمشرع العراقي لم يكتف بقواعد الحماية المقررة </a:t>
            </a:r>
            <a:r>
              <a:rPr lang="ar-IQ" dirty="0" err="1"/>
              <a:t>للإموال</a:t>
            </a:r>
            <a:r>
              <a:rPr lang="ar-IQ" dirty="0"/>
              <a:t> العامة في القانون المدني أو في قانون العقوبات بل نص عليها في الدستور ليكون الأساس للتشريعات المختلفة الهادفة لحماية الأموال العامة.. حيث تضمنت أحكام المادة (27) من دستور جمهورية العراق لسنة 2005 هذه الحماية بقولها(أولاً: للأموال العامة حرمة وحمايتها واجب على كل مواطن، ثانياً: تنظم بقانون الأحكام الخاصة بحفظ أملاك الدولة وإدارتها وشروط التصرف فيها النزول عن </a:t>
            </a:r>
            <a:r>
              <a:rPr lang="ar-IQ" dirty="0" err="1"/>
              <a:t>شىء</a:t>
            </a:r>
            <a:r>
              <a:rPr lang="ar-IQ" dirty="0"/>
              <a:t> من هذه الأموال). </a:t>
            </a:r>
            <a:endParaRPr lang="en-US" dirty="0"/>
          </a:p>
          <a:p>
            <a:r>
              <a:rPr lang="ar-IQ" b="1" dirty="0"/>
              <a:t>2- الحماية في القانون المدني:</a:t>
            </a:r>
            <a:r>
              <a:rPr lang="ar-IQ" dirty="0"/>
              <a:t> تعتبر حماية أحكام القانون المدني للأموال العامة من أهم الحمايات القانونية لأنها جاءت تفصيلية لأنواع وطبيعة الحماية.. إذ جاء في المادة (72) من القانون المدني العراقي رقم (40) لسنة 1951 (تعتبر أموالاً عامة... وهذه الأموال لا يجوز التصرف فيها أو الحجر عليها أو تملكها بالتقادم). </a:t>
            </a:r>
            <a:endParaRPr lang="en-US" dirty="0"/>
          </a:p>
          <a:p>
            <a:r>
              <a:rPr lang="ar-IQ" dirty="0"/>
              <a:t>       ومن خلال هذا النص يتبين أن الحماية القانونية التي وفرها القانون المدني تتمثل بالآتي:</a:t>
            </a:r>
            <a:endParaRPr lang="en-US" dirty="0"/>
          </a:p>
          <a:p>
            <a:r>
              <a:rPr lang="ar-IQ" dirty="0"/>
              <a:t> </a:t>
            </a:r>
            <a:endParaRPr lang="en-US" dirty="0"/>
          </a:p>
          <a:p>
            <a:r>
              <a:rPr lang="ar-IQ" dirty="0"/>
              <a:t> </a:t>
            </a:r>
            <a:endParaRPr lang="en-US" dirty="0"/>
          </a:p>
          <a:p>
            <a:r>
              <a:rPr lang="ar-IQ" dirty="0"/>
              <a:t> </a:t>
            </a:r>
            <a:endParaRPr lang="en-US" dirty="0"/>
          </a:p>
          <a:p>
            <a:r>
              <a:rPr lang="ar-IQ" b="1" dirty="0"/>
              <a:t>أ ) عدم جواز التصرف بالمال العام:</a:t>
            </a:r>
            <a:r>
              <a:rPr lang="ar-IQ" dirty="0"/>
              <a:t> ويقصد بهذا المبدأ إخراج المال عن دائرة التعامل القانوني، ومن ثم لا يجوز لأي فرد أن يتصرف في المال العام بأي شكل من أشكال التصرفات المعروفة في نطاق القانون المدني كالبيع والإيجار والرهن وغيره. ويترتب على هذا المبدأ بطلان كافة التصرفات المدنية التي ترد عليه حماية للنفع العام الذي خصص المال لأجله.</a:t>
            </a:r>
            <a:endParaRPr lang="en-US" dirty="0"/>
          </a:p>
          <a:p>
            <a:r>
              <a:rPr lang="ar-IQ" dirty="0"/>
              <a:t>       لكن لا ينبغي أن يفهم من ذلك عدم إمكانية الإدارة التصرف في أموالها العامة بصفة مطلقة، بل يمكنها التصرف بعد قيامها أولاً بتجريد المال العام من صفة العمومية وانتهاء تخصصه للمنفعة العامة.</a:t>
            </a:r>
            <a:endParaRPr lang="en-US" dirty="0"/>
          </a:p>
          <a:p>
            <a:r>
              <a:rPr lang="ar-IQ" dirty="0"/>
              <a:t>       كما أن منع التصرف مقصور على التصرفات المدنية دون التصرفات الإدارية فلا ينطبق على التصرفات التي تجري بشأن المال بين الأشخاص الإدارية المختلفة عن طريق التنازل أو البيع أو الشراء مع بقاء تخصصه للنفع العام. </a:t>
            </a:r>
            <a:endParaRPr lang="en-US" dirty="0"/>
          </a:p>
          <a:p>
            <a:r>
              <a:rPr lang="ar-IQ" b="1" dirty="0"/>
              <a:t>ب ) عدم جواز الحجز على المال العام:</a:t>
            </a:r>
            <a:r>
              <a:rPr lang="ar-IQ" dirty="0"/>
              <a:t> أن الحجز يؤدي إلى بيع المال جبراً عن المالك حتى يستوفي الدائن حقه من ثمن البيع، وهذا يتعارض مع حماية المال بسبب تخصيصه للنفع العام. فإذا ترتب على الإدارة دين للأفراد، فيفترض فيها القدرة المالية على الوفاء بالتزاماتها ولا يحتاج </a:t>
            </a:r>
            <a:r>
              <a:rPr lang="ar-IQ" dirty="0" err="1"/>
              <a:t>دائنواها</a:t>
            </a:r>
            <a:r>
              <a:rPr lang="ar-IQ" dirty="0"/>
              <a:t> للحجز على أموالها.</a:t>
            </a:r>
            <a:endParaRPr lang="en-US" dirty="0"/>
          </a:p>
          <a:p>
            <a:r>
              <a:rPr lang="ar-IQ" b="1" dirty="0"/>
              <a:t>ج ) عدم جواز تملك المال بالتقادم: </a:t>
            </a:r>
            <a:r>
              <a:rPr lang="ar-IQ" dirty="0"/>
              <a:t>يقصد بالتقادم، هو تملك المال من قبل شخص أخر غير مالكه الحقيقي بل حائزاً له إذا مضت مدة محددة في القوانين المدنية...عليه فإن هذا النوع من التملك لا يمكن أن يسري على المال العام لتعارضه مع تخصيص المال للمنفعة العامة. </a:t>
            </a:r>
            <a:endParaRPr lang="en-US" dirty="0"/>
          </a:p>
          <a:p>
            <a:r>
              <a:rPr lang="ar-IQ" dirty="0"/>
              <a:t>       وهذه القاعدة تعد أهم وسيلة مقررة لحماية المال العام، لأنها تضع علاجاً ناجحاً ضد أي اعتداء محتمل على المال العام. اذ تستطيع الإدارة استرداد المال العام من يد الفرد مهما طالت مدة وضع يده عليه وليس له الاحتجاج على الإدارة بدعوى تملكه للمال بالتقادم المكسب للملكية بموجب قواعد القانون المدني.</a:t>
            </a:r>
            <a:endParaRPr lang="en-US" dirty="0"/>
          </a:p>
          <a:p>
            <a:r>
              <a:rPr lang="ar-IQ" dirty="0"/>
              <a:t> </a:t>
            </a:r>
          </a:p>
        </p:txBody>
      </p:sp>
    </p:spTree>
    <p:extLst>
      <p:ext uri="{BB962C8B-B14F-4D97-AF65-F5344CB8AC3E}">
        <p14:creationId xmlns:p14="http://schemas.microsoft.com/office/powerpoint/2010/main" val="3505860209"/>
      </p:ext>
    </p:extLst>
  </p:cSld>
  <p:clrMapOvr>
    <a:masterClrMapping/>
  </p:clrMapOvr>
  <p:transition spd="slow">
    <p:cover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ثالثاً: الحماية في قانون العقوبات:</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92500" lnSpcReduction="10000"/>
          </a:bodyPr>
          <a:lstStyle/>
          <a:p>
            <a:r>
              <a:rPr lang="ar-IQ" dirty="0"/>
              <a:t>أن القوانين العقابية عادةً تحمي كافة الأموال العامة والخاصة العائدة للأفراد.. إلا أنها تشدد العقاب لمن يتجاوز أو يعتدي أو يتلف مالاً عاماً.. إذ حفل قانون العقوبات رقم (111) لسنة 1969 بالعديد من هذه الأحكام .. ومنها الآتي: </a:t>
            </a:r>
            <a:endParaRPr lang="en-US" dirty="0"/>
          </a:p>
          <a:p>
            <a:pPr lvl="0"/>
            <a:r>
              <a:rPr lang="ar-IQ" dirty="0"/>
              <a:t>اعتبرت الفقرة (11 من المادة (444) ظرفاً مشدداً لعقوبة جريمة السرقة إذا ارتكبت على </a:t>
            </a:r>
            <a:r>
              <a:rPr lang="ar-IQ" dirty="0" err="1"/>
              <a:t>شىء</a:t>
            </a:r>
            <a:r>
              <a:rPr lang="ar-IQ" dirty="0"/>
              <a:t> مملوك للدولة أو احدى المؤسسات العامة.</a:t>
            </a:r>
            <a:endParaRPr lang="en-US" dirty="0"/>
          </a:p>
          <a:p>
            <a:pPr lvl="0"/>
            <a:r>
              <a:rPr lang="ar-IQ" dirty="0"/>
              <a:t>عاقبت الفقرة (2) من المادة (343) بالسجن لكل من عطل مرفق عام عن طريق الحريق.</a:t>
            </a:r>
            <a:endParaRPr lang="en-US" dirty="0"/>
          </a:p>
          <a:p>
            <a:r>
              <a:rPr lang="ar-IQ" dirty="0"/>
              <a:t>ج - عاقبت الفقرتين (2) و(3) من المادة (353) بالسجن لكل من ألحق الضرر بمرافق المياه أو الكهرباء أو الغاز أو الصحة. </a:t>
            </a:r>
            <a:endParaRPr lang="en-US" dirty="0"/>
          </a:p>
          <a:p>
            <a:r>
              <a:rPr lang="ar-IQ" dirty="0"/>
              <a:t>د - عاقبت المادة (354) بالسجن كل من عرض للخطر سلامة الملاحة الجوية أو المائية أو السكك أو السفن أو الطائرات أو أية وسيلة من وسائل النقل العام.</a:t>
            </a:r>
            <a:r>
              <a:rPr lang="en-US" dirty="0"/>
              <a:t>   </a:t>
            </a:r>
            <a:r>
              <a:rPr lang="ar-IQ" dirty="0"/>
              <a:t>  </a:t>
            </a:r>
            <a:endParaRPr lang="en-US" dirty="0"/>
          </a:p>
          <a:p>
            <a:r>
              <a:rPr lang="ar-IQ" dirty="0"/>
              <a:t> </a:t>
            </a:r>
            <a:endParaRPr lang="en-US" dirty="0"/>
          </a:p>
          <a:p>
            <a:r>
              <a:rPr lang="ar-IQ" b="1" dirty="0"/>
              <a:t> </a:t>
            </a:r>
            <a:endParaRPr lang="en-US" dirty="0"/>
          </a:p>
          <a:p>
            <a:r>
              <a:rPr lang="ar-IQ" b="1" dirty="0"/>
              <a:t> </a:t>
            </a:r>
            <a:endParaRPr lang="en-US" dirty="0"/>
          </a:p>
          <a:p>
            <a:endParaRPr lang="ar-IQ" dirty="0"/>
          </a:p>
        </p:txBody>
      </p:sp>
    </p:spTree>
    <p:extLst>
      <p:ext uri="{BB962C8B-B14F-4D97-AF65-F5344CB8AC3E}">
        <p14:creationId xmlns:p14="http://schemas.microsoft.com/office/powerpoint/2010/main" val="3552121463"/>
      </p:ext>
    </p:extLst>
  </p:cSld>
  <p:clrMapOvr>
    <a:masterClrMapping/>
  </p:clrMapOvr>
  <p:transition spd="slow">
    <p:cover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sz="quarter" idx="1"/>
          </p:nvPr>
        </p:nvSpPr>
        <p:spPr/>
        <p:txBody>
          <a:bodyPr>
            <a:normAutofit fontScale="47500" lnSpcReduction="20000"/>
          </a:bodyPr>
          <a:lstStyle/>
          <a:p>
            <a:r>
              <a:rPr lang="ar-IQ" b="1" dirty="0"/>
              <a:t>أولاً: أن يتم إسناد وظيفة لشخص ما وفقاً لإجراءات قانونية صحيحة:</a:t>
            </a:r>
            <a:endParaRPr lang="en-US" dirty="0"/>
          </a:p>
          <a:p>
            <a:r>
              <a:rPr lang="ar-IQ" dirty="0"/>
              <a:t>       يشترط لكي يكتسب الشخص صفة الموظف العام، أن يكون شغله للوظيفة قد تم طبقا لإجراءات قانونية صحيحة، أي أن يكون التحاقه بالوظيفة قد تم طبقاً للشروط والأوضاع القانونية المقررة لشغلها.</a:t>
            </a:r>
            <a:endParaRPr lang="en-US" dirty="0"/>
          </a:p>
          <a:p>
            <a:r>
              <a:rPr lang="ar-IQ" dirty="0"/>
              <a:t>       وفي مقدمة هذه الشروط صدور قرار بالتعيين، وأن يصدر هذا القرار من جهة مخولة قانوناً بإصداره، وأن تكون هناك درجة شاغرة في ملاك الموظفين، وأن تكون شروط التعيين قد توفرت بالشخص المرشح للوظيفة . فإذا لم يكن هناك قرار صدر بالتعيين أو قد صدر من سلطة غير مختصة، فأن صاحب الشأن </a:t>
            </a:r>
            <a:r>
              <a:rPr lang="ar-IQ" dirty="0" err="1"/>
              <a:t>لاينطبق</a:t>
            </a:r>
            <a:r>
              <a:rPr lang="ar-IQ" dirty="0"/>
              <a:t> عليه وصف الموظف العام حتى ولو توافرت فيه الشروط المقرر لذلك.</a:t>
            </a:r>
            <a:endParaRPr lang="en-US" dirty="0"/>
          </a:p>
          <a:p>
            <a:r>
              <a:rPr lang="ar-IQ" dirty="0"/>
              <a:t>       والجهات المختصة بالتعيين في العراق، هي مجلس النواب بالنسبة لعدد من الوظائف المهمة، وكذلك رئيس الجمهورية ومجلس الوزراء والوزراء المختصون أو من يخولهم صلاحية التعيين من موظفي وزراتهم إذا كان المشرع قد أجاز لهم اختصاصهم بهذا الشأن، ورؤساء الدوائر غير المرتبطة بوزارة في حدود الاختصاصات التي خولهم إياها المشرع بهذا الخصوص، وكذلك مجالس المحافظات </a:t>
            </a:r>
            <a:r>
              <a:rPr lang="ar-IQ" dirty="0" err="1"/>
              <a:t>والمحافظين..الخ</a:t>
            </a:r>
            <a:r>
              <a:rPr lang="ar-IQ" dirty="0"/>
              <a:t>. </a:t>
            </a:r>
            <a:endParaRPr lang="en-US" dirty="0"/>
          </a:p>
          <a:p>
            <a:r>
              <a:rPr lang="ar-IQ" b="1" dirty="0"/>
              <a:t>ثانياً: أن تكون الوظيفة المسندة إلى الشخص المعني دائمة:</a:t>
            </a:r>
            <a:endParaRPr lang="en-US" dirty="0"/>
          </a:p>
          <a:p>
            <a:r>
              <a:rPr lang="ar-IQ" dirty="0"/>
              <a:t>       ومعنى الخدمة الدائمة أن ينقطع الموظف لخدمة الدولة، فلا تكون استعانتها به عارضة وبالتالي يكون الموظف الدائم هو الذي ينقطع لخدمة الدولة بتعيينه في وظيفة دائمة. وعلى هذا يجب لاعتبار الشخص موظفا عاماً أن يكون معيناً بصفة دائمة لا بشكل مؤقت أو عرضي، كما يجب من ناحية أخرى أن تكون الوظيفة المعين عليها أيضا وظيفة دائمة لا مؤقتة أو عارضة.</a:t>
            </a:r>
            <a:endParaRPr lang="en-US" dirty="0"/>
          </a:p>
          <a:p>
            <a:r>
              <a:rPr lang="ar-IQ" dirty="0"/>
              <a:t>  إن هذا الشرط يقوم على عنصرين، </a:t>
            </a:r>
            <a:r>
              <a:rPr lang="ar-IQ" b="1" dirty="0"/>
              <a:t>الأول شخصي</a:t>
            </a:r>
            <a:r>
              <a:rPr lang="ar-IQ" dirty="0"/>
              <a:t>، يتعلق بالموظف الذي يجب أن يعين بشكل دائم في خدمة مرفق عام، أي أن عمله في خدمة الدولة يجب أن يكون له صفة الدوام والاستمرار. </a:t>
            </a:r>
            <a:r>
              <a:rPr lang="ar-IQ" b="1" dirty="0"/>
              <a:t>أما العنصر الثاني موضوعي</a:t>
            </a:r>
            <a:r>
              <a:rPr lang="ar-IQ" dirty="0"/>
              <a:t> يتعلق بالوظيفة التي يعين عليها الشخص، بحيث لا يوصف هذا الشخص بالموظف العام إلا إذا كانت هذه الوظيفة دائمة.</a:t>
            </a:r>
            <a:endParaRPr lang="en-US" dirty="0"/>
          </a:p>
          <a:p>
            <a:r>
              <a:rPr lang="ar-IQ" dirty="0"/>
              <a:t>       عليه.. فإذا كان عمل الشخص في خدمة المرفق العام بصفة مؤقتة أو استعانة عارضة فأنه </a:t>
            </a:r>
            <a:r>
              <a:rPr lang="ar-IQ" dirty="0" err="1"/>
              <a:t>لايكون</a:t>
            </a:r>
            <a:r>
              <a:rPr lang="ar-IQ" dirty="0"/>
              <a:t> موظفاً. </a:t>
            </a:r>
            <a:endParaRPr lang="en-US" dirty="0"/>
          </a:p>
          <a:p>
            <a:r>
              <a:rPr lang="ar-IQ" b="1" dirty="0"/>
              <a:t>ثالثاً: أن يكون الشخص المعني قدعين في خدمة مرفق عام يدار بأسلوب الاستغلال المباشر:</a:t>
            </a:r>
            <a:endParaRPr lang="en-US" dirty="0"/>
          </a:p>
          <a:p>
            <a:r>
              <a:rPr lang="ar-IQ" dirty="0"/>
              <a:t>       ومعنى ذلك أن تكون الوظيفة المعين عليها الشخص من وظائف أحد المرافق العامة في الدولة، وأن تكون إدارة هذا المرفق بطريقة الاستغلال المباشر. وعلى ذلك يشترط في الوظيفة التي يعين عليها الموظف شرطان هما:</a:t>
            </a:r>
            <a:endParaRPr lang="en-US" dirty="0"/>
          </a:p>
          <a:p>
            <a:r>
              <a:rPr lang="ar-IQ" b="1" dirty="0"/>
              <a:t>الشرط الأول</a:t>
            </a:r>
            <a:r>
              <a:rPr lang="ar-IQ" dirty="0"/>
              <a:t>، أن تكون الوظيفة من وظائف أحد المرافق العامة، و لا فرق في ذلك أن يكون المرفق العام إقليمياً أم مرفقاً مركزياً أم لا مركزياً. وكذلك يستوي أن يكون المرفق العام إدارياً أم اقتصادياً خدمياً. </a:t>
            </a:r>
            <a:endParaRPr lang="en-US" dirty="0"/>
          </a:p>
          <a:p>
            <a:r>
              <a:rPr lang="ar-IQ" b="1" dirty="0"/>
              <a:t>أما الشرط الثاني</a:t>
            </a:r>
            <a:r>
              <a:rPr lang="ar-IQ" dirty="0"/>
              <a:t>، فيجب أن تكون إدارة المرفق العام بالطريق المباشر، وذلك بأن تتولى الإدارة بنفسها تشغيل هذه المرافق مستخدمة في ذلك موظفيها وأموالها وسواء كانت الإدارة في هذه الحالة إدارة مركزية أم إدارة محلية. أما إذا كانت إدارة المرفق العام غير مباشرة فأن العاملين فيه لا يعدون موظفين عموميين.</a:t>
            </a:r>
            <a:endParaRPr lang="en-US" dirty="0"/>
          </a:p>
          <a:p>
            <a:endParaRPr lang="ar-IQ" dirty="0"/>
          </a:p>
        </p:txBody>
      </p:sp>
    </p:spTree>
    <p:extLst>
      <p:ext uri="{BB962C8B-B14F-4D97-AF65-F5344CB8AC3E}">
        <p14:creationId xmlns:p14="http://schemas.microsoft.com/office/powerpoint/2010/main" val="2307231476"/>
      </p:ext>
    </p:extLst>
  </p:cSld>
  <p:clrMapOvr>
    <a:masterClrMapping/>
  </p:clrMapOvr>
  <p:transition spd="slow">
    <p:cover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طرق </a:t>
            </a:r>
            <a:r>
              <a:rPr lang="ar-IQ" b="1" dirty="0" err="1"/>
              <a:t>أختيار</a:t>
            </a:r>
            <a:r>
              <a:rPr lang="ar-IQ" b="1" dirty="0"/>
              <a:t> المرشحين للوظيفة العامة ( الموظف العام ):</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الوظيفة العامة، هي </a:t>
            </a:r>
            <a:r>
              <a:rPr lang="ar-IQ" dirty="0" err="1"/>
              <a:t>ألاساس</a:t>
            </a:r>
            <a:r>
              <a:rPr lang="ar-IQ" dirty="0"/>
              <a:t> في رقي الأمم ونهضتها، لذلك يلزم أن تكون على درجة من الجدية والفعالية التي يتطلب أن يكون الموظف العمومي على درجة من الكفاءة والمسؤولية. فقد اولت الدول اهتماما كبيراً تجاه </a:t>
            </a:r>
            <a:r>
              <a:rPr lang="ar-IQ" dirty="0" err="1"/>
              <a:t>أنتقاء</a:t>
            </a:r>
            <a:r>
              <a:rPr lang="ar-IQ" dirty="0"/>
              <a:t> الموظفين من خلال اساليب أو طرق تكفل ايجاد كادر وظيفي قادر تحمل المسؤوليات الإدارية واداء النشاط الإداري بمختلف أشكاله. لذلك يتحتم التدقيق في اختيارهم بطرق وأساليب تحقق مبدأ الصلاحية والكفاءة لشغل الوظائف العامة... وتتعدد اختيار الموظفين، فهي إما التعيين أو الانتخاب:</a:t>
            </a:r>
            <a:endParaRPr lang="en-US" dirty="0"/>
          </a:p>
          <a:p>
            <a:r>
              <a:rPr lang="ar-IQ" b="1" dirty="0"/>
              <a:t>أولاً: التعيين:	</a:t>
            </a:r>
            <a:endParaRPr lang="en-US" dirty="0"/>
          </a:p>
          <a:p>
            <a:r>
              <a:rPr lang="ar-IQ" dirty="0"/>
              <a:t>       وفقاً </a:t>
            </a:r>
            <a:r>
              <a:rPr lang="ar-IQ" dirty="0" err="1"/>
              <a:t>لهذة</a:t>
            </a:r>
            <a:r>
              <a:rPr lang="ar-IQ" dirty="0"/>
              <a:t> الطريقة يتم تعيين الموظفين في وظائفهم عن طريق قرارات تصدرها السلطة المختصة، وهذه الطريقة شائعة في </a:t>
            </a:r>
            <a:r>
              <a:rPr lang="ar-IQ" dirty="0" err="1"/>
              <a:t>أختيار</a:t>
            </a:r>
            <a:r>
              <a:rPr lang="ar-IQ" dirty="0"/>
              <a:t> الموظفين، وتتمتع الإدارة بسلطة تقديرية واسعة في إصدار قرارات التعيين. ويتم ذلك إما عن طريق الاختيار الحر، فتتمتع الإدارة بسلطة تقديرية واسعة في </a:t>
            </a:r>
            <a:r>
              <a:rPr lang="ar-IQ" dirty="0" err="1"/>
              <a:t>أختيار</a:t>
            </a:r>
            <a:r>
              <a:rPr lang="ar-IQ" dirty="0"/>
              <a:t> من تعينه من الموظفين، وأما على أساس الاختيار المقيد بقيود موضوعية معينة، فتقل سلطتها التقديرية ويصبح اختصاصها مقيداً في تعيين الموظفين.</a:t>
            </a:r>
            <a:endParaRPr lang="en-US" dirty="0"/>
          </a:p>
          <a:p>
            <a:pPr lvl="0"/>
            <a:r>
              <a:rPr lang="ar-IQ" b="1" dirty="0"/>
              <a:t>التعيين الحر:</a:t>
            </a:r>
            <a:endParaRPr lang="en-US" dirty="0"/>
          </a:p>
          <a:p>
            <a:r>
              <a:rPr lang="ar-IQ" dirty="0"/>
              <a:t>        تعين الإدارة وفقاً لهذا الاختيار من تشاء من الموظفين العموميين دون التقيد بضوابط معينة، وتستخدم هذه الطريقة عادةً بالنسبة للوظائف العليا نظراً لتدخل مسائل الاعتبارات السياسية والثقة الشخصية فيها، ويجب عدم التوسع في هذه الطريقة لما يمكن أن تؤدي إليه من انحراف عن طريق المصلحة العامة. وقد هجرت هذه الطريقة في معظم دول العالم بالنسبة إلى الوظائف التي يغلب عليها الطابع السياسي لأن اعتبارات الثقة فيمن يشغل هذه الوظائف تتغلب على كافة الاعتبارات.</a:t>
            </a:r>
            <a:endParaRPr lang="en-US" dirty="0"/>
          </a:p>
          <a:p>
            <a:r>
              <a:rPr lang="ar-IQ" b="1" dirty="0"/>
              <a:t>1 ) التعيين المقيد:</a:t>
            </a:r>
            <a:endParaRPr lang="en-US" dirty="0"/>
          </a:p>
          <a:p>
            <a:r>
              <a:rPr lang="ar-IQ" dirty="0"/>
              <a:t>       يتم التعيين في هذه الطريقة وفق معايير وضوابط معينة تتقيد بها الإدارة عند الاختيار تحقيقاً للصالح العام.. ومن هذه المعايير هي:</a:t>
            </a:r>
            <a:endParaRPr lang="en-US" dirty="0"/>
          </a:p>
          <a:p>
            <a:pPr lvl="0"/>
            <a:r>
              <a:rPr lang="ar-IQ" b="1" dirty="0"/>
              <a:t>المؤهل: </a:t>
            </a:r>
            <a:r>
              <a:rPr lang="ar-IQ" dirty="0"/>
              <a:t>فيتم الاختبار للتعيين على أساس المؤهلات الوظيفية سواء تمثلت في شهادات دراسية أو خبرة عملية، وعندما يزيد عدد طالبي الوظائف عن العدد المطلوب تجري المفاضلة بينهم على أساس المؤهل الأعلى أو التقدير الأعلى.</a:t>
            </a:r>
            <a:endParaRPr lang="en-US" dirty="0"/>
          </a:p>
          <a:p>
            <a:pPr lvl="0"/>
            <a:r>
              <a:rPr lang="ar-IQ" b="1" dirty="0"/>
              <a:t>المسابقات:</a:t>
            </a:r>
            <a:r>
              <a:rPr lang="ar-IQ" dirty="0"/>
              <a:t> وهنا يتم إجراء امتحانات يؤديها كل من تتوافر فيه الشروط المعلن عنها في المسابقة، ويكون التعيين في هذه الوظائف طبقاً للترتيب التنازلي لنتائج المسابقة. وهناك استثناءات تطبق على مبدأ المسابقة، قد يصار الى الخروج عن مبدأ المسابقة وهو ما يعرف ( بالوظائف المجوزة) التي قد يحصر المشرع فيها الى ضحايا الحرب </a:t>
            </a:r>
            <a:r>
              <a:rPr lang="ar-IQ" dirty="0" err="1"/>
              <a:t>لأعتبارات</a:t>
            </a:r>
            <a:r>
              <a:rPr lang="ar-IQ" dirty="0"/>
              <a:t> </a:t>
            </a:r>
            <a:r>
              <a:rPr lang="ar-IQ" dirty="0" err="1"/>
              <a:t>أنسانية</a:t>
            </a:r>
            <a:r>
              <a:rPr lang="ar-IQ" dirty="0"/>
              <a:t> </a:t>
            </a:r>
            <a:r>
              <a:rPr lang="ar-IQ" dirty="0" err="1"/>
              <a:t>وأجتماعية</a:t>
            </a:r>
            <a:r>
              <a:rPr lang="ar-IQ" dirty="0"/>
              <a:t>. ومن جهة اخرى يمكن للإدارة </a:t>
            </a:r>
            <a:r>
              <a:rPr lang="ar-IQ" dirty="0" err="1"/>
              <a:t>أصدار</a:t>
            </a:r>
            <a:r>
              <a:rPr lang="ar-IQ" dirty="0"/>
              <a:t> قرارات التعيين لبعض الموظفين دون </a:t>
            </a:r>
            <a:r>
              <a:rPr lang="ar-IQ" dirty="0" err="1"/>
              <a:t>الألتزام</a:t>
            </a:r>
            <a:r>
              <a:rPr lang="ar-IQ" dirty="0"/>
              <a:t> بقواعد </a:t>
            </a:r>
            <a:r>
              <a:rPr lang="ar-IQ" dirty="0" err="1"/>
              <a:t>الأختبار</a:t>
            </a:r>
            <a:r>
              <a:rPr lang="ar-IQ" dirty="0"/>
              <a:t> وذلك لاعتبارات سياسية خاصة في المراكز العليا. وقد نصت المادة (8) من قانون الخدمة المدنية العراقي رقم (24) لسنة 1960 على (ان يكون التعيين أو اعادة التعيين من قبل مجلس الخدمة العامة عدا من يعين بالوظائف التالية التي تتم بمرسوم جمهوري يصدر بناء على اقتراح من الوزير المختص وموافقة مجلس الوزراء..) ( الوظائف الخاصة، العميد، المدير العام، المفتش العام، الوزير المفوض، المتصرف، المدون القانوني )</a:t>
            </a:r>
            <a:endParaRPr lang="en-US" dirty="0"/>
          </a:p>
          <a:p>
            <a:r>
              <a:rPr lang="ar-IQ" b="1" dirty="0"/>
              <a:t>ج . الإعداد أو التأهيل الفني:</a:t>
            </a:r>
            <a:r>
              <a:rPr lang="ar-IQ" dirty="0"/>
              <a:t> وهنا تتولى الإدارة بنفسها إعداد مدارس فنية متخصصة لإعداد بعض نوعيات الموظفين الذين تحتاج إليهم إعداداً مناسباً وتتحمل الإدارة عادةً نفقات التعليم، وهذه الطريقة مفيدة للإدارة لأنها ستحصل على أصحاب التخصصات المطلوبة من الموظفين على وجه الدقة لأن إعدادهم الفني يتم بمعرفتها وبقدر حاجتها إليهم.</a:t>
            </a:r>
            <a:endParaRPr lang="en-US" dirty="0"/>
          </a:p>
          <a:p>
            <a:r>
              <a:rPr lang="ar-IQ" dirty="0"/>
              <a:t>       وغالباً ما يوضع المعنيون لأول مرة من غير شاغلي الوظائف العليا تحت الاختبار أو تحت التجربة لمدة سنة واحدة، إذ يجوز خلالها أو بعدها مباشرةً فصل الموظف الذي لم تثبت كفاءته أو صلاحيته للعمل. فالموظف قد يكون رغم تأهيله العلمي أو المهني غير كفوء في العمل الوظيفي أو سيء التصرف في المواقف التي يواجها أو عنيف الطباع لا يحسن التعامل مع الآخرين أو مهملاً لا يحافظ على مواعيد العمل، إذ حددت المادة (14 ) من قانون الخدمة المدنية مدة التجربة سنة واحدة.. وقرار الفصل في هذه الحالة خاضع لرقابة القضاء.</a:t>
            </a:r>
            <a:endParaRPr lang="en-US" dirty="0"/>
          </a:p>
          <a:p>
            <a:endParaRPr lang="ar-IQ" dirty="0"/>
          </a:p>
        </p:txBody>
      </p:sp>
    </p:spTree>
    <p:extLst>
      <p:ext uri="{BB962C8B-B14F-4D97-AF65-F5344CB8AC3E}">
        <p14:creationId xmlns:p14="http://schemas.microsoft.com/office/powerpoint/2010/main" val="3077395370"/>
      </p:ext>
    </p:extLst>
  </p:cSld>
  <p:clrMapOvr>
    <a:masterClrMapping/>
  </p:clrMapOvr>
  <p:transition spd="slow">
    <p:cover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260648"/>
            <a:ext cx="7745288" cy="1143000"/>
          </a:xfrm>
        </p:spPr>
        <p:txBody>
          <a:bodyPr/>
          <a:lstStyle/>
          <a:p>
            <a:pPr algn="ctr"/>
            <a:r>
              <a:rPr lang="ar-IQ" b="1" dirty="0" smtClean="0"/>
              <a:t>ثانياً: الانتخاب:</a:t>
            </a:r>
            <a:r>
              <a:rPr lang="en-US" dirty="0" smtClean="0"/>
              <a:t/>
            </a:r>
            <a:br>
              <a:rPr lang="en-US" dirty="0" smtClean="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b="1" dirty="0"/>
              <a:t>ثانياً: الانتخاب:</a:t>
            </a:r>
            <a:endParaRPr lang="en-US" dirty="0"/>
          </a:p>
          <a:p>
            <a:r>
              <a:rPr lang="en-US" dirty="0"/>
              <a:t> </a:t>
            </a:r>
            <a:r>
              <a:rPr lang="ar-IQ" dirty="0"/>
              <a:t>       يتم </a:t>
            </a:r>
            <a:r>
              <a:rPr lang="ar-IQ" dirty="0" err="1"/>
              <a:t>أختيار</a:t>
            </a:r>
            <a:r>
              <a:rPr lang="ar-IQ" dirty="0"/>
              <a:t> الموظف بموجب هذه الطريقة </a:t>
            </a:r>
            <a:r>
              <a:rPr lang="ar-IQ" dirty="0" err="1"/>
              <a:t>بأختيارهم</a:t>
            </a:r>
            <a:r>
              <a:rPr lang="ar-IQ" dirty="0"/>
              <a:t> بواسطة أغلبية الناخبين. وهذا ما يعمل به في الولايات المتحدة الامريكية ضمن الانتخابات الداخلية للحزب من أجل ترشيح ممثليه للوظائف، كما يجري انتخاب القضاة في </a:t>
            </a:r>
            <a:r>
              <a:rPr lang="ar-IQ" dirty="0" err="1"/>
              <a:t>الاتحاة</a:t>
            </a:r>
            <a:r>
              <a:rPr lang="ar-IQ" dirty="0"/>
              <a:t> السوفيتي سابقاً في المحكمة العليا من قبل مجلس </a:t>
            </a:r>
            <a:r>
              <a:rPr lang="ar-IQ" dirty="0" err="1"/>
              <a:t>السوفيت</a:t>
            </a:r>
            <a:r>
              <a:rPr lang="ar-IQ" dirty="0"/>
              <a:t> الاعلى. اما المحاكم الأقل درجة فيتم من قبل سكان المناطق كذلك يجري العمل بهذا الاسلوب في </a:t>
            </a:r>
            <a:r>
              <a:rPr lang="ar-IQ" dirty="0" err="1"/>
              <a:t>أختيار</a:t>
            </a:r>
            <a:r>
              <a:rPr lang="ar-IQ" dirty="0"/>
              <a:t> الموظفين الذين يعملون في ادارة المشاريع الاقتصادية.</a:t>
            </a:r>
            <a:endParaRPr lang="en-US" dirty="0"/>
          </a:p>
          <a:p>
            <a:r>
              <a:rPr lang="ar-IQ" dirty="0"/>
              <a:t>       أن أسلوب الانتخاب في التعيين يعتبر من أفضل السبل لتحقيق ديمقراطية الإدارة إذ يتيح للناخبين أصحاب المصلحة الأولى في إعلان شأن الوظيفة العامة والاستفادة من خدماتها، اختيار الموظفين العموميين، إلا أنها قليلة الانتشار في معظم دول العالم، بل لقد أصبح أسلوباً استثنائياً غير مألوف في تولي الوظائف العامة وذلك لما ينطوي من عيوب عديدة منها أن هذه الطريقة لا تضمن اختيار الأكفاء من بين الموظفين لأن غالبية أبناء الشعب قد لا يستطيعون تقدير كفاءة المتقدم للوظيفة وقد يكون اختيارهم ناتجاً عن التأثير باعتبارات بعيدة عن خدمة الصالح العام. كما أن الموظف المنتخب سيحاول باستمرار كسب رضا الجماعة التي </a:t>
            </a:r>
            <a:r>
              <a:rPr lang="ar-IQ" dirty="0" err="1"/>
              <a:t>التي</a:t>
            </a:r>
            <a:r>
              <a:rPr lang="ar-IQ" dirty="0"/>
              <a:t> </a:t>
            </a:r>
            <a:r>
              <a:rPr lang="ar-IQ" dirty="0" err="1"/>
              <a:t>انتخابة</a:t>
            </a:r>
            <a:r>
              <a:rPr lang="ar-IQ" dirty="0"/>
              <a:t> خلالها لضمان إعادة </a:t>
            </a:r>
            <a:r>
              <a:rPr lang="ar-IQ" dirty="0" err="1"/>
              <a:t>انتخابة</a:t>
            </a:r>
            <a:r>
              <a:rPr lang="ar-IQ" dirty="0"/>
              <a:t> مرة أخرى. </a:t>
            </a:r>
            <a:endParaRPr lang="en-US" dirty="0"/>
          </a:p>
          <a:p>
            <a:r>
              <a:rPr lang="ar-IQ" dirty="0"/>
              <a:t>       وأخيراً فان الانتخاب يؤدي إلى عدم الاستقرار الوظيفي، لما يتسم به من دورية والذي ينعكس سلباً على أداء الجهاز الإداري... إلا أن هذه الطريقة ما زالت المعول عليها بشأن الوظائف ذات الطابع السياسي كالوزير والمحافظ. </a:t>
            </a:r>
            <a:endParaRPr lang="en-US" dirty="0"/>
          </a:p>
          <a:p>
            <a:r>
              <a:rPr lang="ar-IQ" b="1" dirty="0" err="1"/>
              <a:t>أختيار</a:t>
            </a:r>
            <a:r>
              <a:rPr lang="ar-IQ" b="1" dirty="0"/>
              <a:t> الموظف في العراق : </a:t>
            </a:r>
            <a:endParaRPr lang="en-US" dirty="0"/>
          </a:p>
          <a:p>
            <a:r>
              <a:rPr lang="ar-IQ" b="1" dirty="0"/>
              <a:t>       </a:t>
            </a:r>
            <a:r>
              <a:rPr lang="ar-IQ" dirty="0"/>
              <a:t>يتم اختيار الموظف العمومي وفقاً للنظام الإداري المعمول به في العراق بمختلف الطرق المشار إليها في اعلاه ... إذ ينتخب من قبل مجلس النواب كبار موظفي السلطة التنفيذية كرئيس الجمهورية ونوابه ورئيس مجلس الوزراء ونوابه والوزراء ... وكذلك يتم تعيين بعض من ذوي الدرجات الخاصة من قبل مجلس النواب ايضاً كوكلاء الوزارات ورؤساء الجامعات والسفراء والقادة العسكريين والأمنيين ... كما يتم تعيين المدراء العامين ومن بدرجتهم من قبل مجلس الوزراء بشروط محددة.</a:t>
            </a:r>
            <a:endParaRPr lang="en-US" dirty="0"/>
          </a:p>
          <a:p>
            <a:r>
              <a:rPr lang="ar-IQ" dirty="0"/>
              <a:t>       وبالمقابل يتم تعيين العديد من الموظفين من قبل السلطة التنفيذية عن طريق التعيين الحر غير المقيد كتعيين المستشارين والناطقين الرسميين لرئيس الجمهورية ورئيس مجلس الوزراء ورئيس مجلس النواب، اذ لا يخضع تعيينهم من قبل المسؤول الإداري الأعلى لقيد أو شرط وذلك للطابع السياسي أو الشخصي </a:t>
            </a:r>
            <a:r>
              <a:rPr lang="ar-IQ" dirty="0" err="1"/>
              <a:t>لهكذا</a:t>
            </a:r>
            <a:r>
              <a:rPr lang="ar-IQ" dirty="0"/>
              <a:t> تعيينات.. ورغم  أن هذا النوع من التعيينات يضر بالمصلحة العامة إلا أنها تخضع في بعض جوانبها لضوابط اعتبارية وأخلاقية تتمثل بضرورة أن يختار المسؤول الإداري الأعلى مستشارين وناطقين رسميين بمستويات ومؤهلات معينة.</a:t>
            </a:r>
            <a:endParaRPr lang="en-US" dirty="0"/>
          </a:p>
          <a:p>
            <a:r>
              <a:rPr lang="ar-IQ" dirty="0"/>
              <a:t> أما بشأن اختيار بقية الموظفين العموميين من ذوي الدرجات الوظيفية الاعتيادية، فلم يحدد قانون الخدمة المدنية رقم (24) لسنة 1960 النافذ طريقة لاختيارهم... إلا أن تعليمات الخدمة لوزارة المالية رقم(119) لسنة 1978 الصادر بموجب القانون المذكور نصت على العديد من الإجراءات لتعيين هذه الشريحة من الموظفين كضرورة الإعلان عن الوظائف الشاغرة بالصحف اليومية وخضوع بعض الوظائف للاختبار وضرورة توفر المؤهلات العلمية للوظائف ..كل ذلك يجعل من طبيعة هذا التعيين من النوع المقيد نتيجة خضوعه لشروط </a:t>
            </a:r>
            <a:r>
              <a:rPr lang="ar-IQ" dirty="0" err="1"/>
              <a:t>وظوابط</a:t>
            </a:r>
            <a:r>
              <a:rPr lang="ar-IQ" dirty="0"/>
              <a:t>.. ومع ذلك فلا يوجد ما يمنع من قيام الوزرات من التأكيد على استخدامها طريقة التعيين المقيد من خلال وضع شروط وضوابط لإشغال الوظائف العامة، وهذا ما تفعله العديد من الوزرات عند قيامها </a:t>
            </a:r>
            <a:r>
              <a:rPr lang="ar-IQ" dirty="0" err="1"/>
              <a:t>بأختيار</a:t>
            </a:r>
            <a:r>
              <a:rPr lang="ar-IQ" dirty="0"/>
              <a:t> موظفيها ضماناً للعدالة والمساواة وتكافؤ الفرص عند التعيين في الوظيفة العامة . </a:t>
            </a:r>
            <a:endParaRPr lang="en-US" dirty="0"/>
          </a:p>
          <a:p>
            <a:endParaRPr lang="ar-IQ" dirty="0"/>
          </a:p>
        </p:txBody>
      </p:sp>
    </p:spTree>
    <p:extLst>
      <p:ext uri="{BB962C8B-B14F-4D97-AF65-F5344CB8AC3E}">
        <p14:creationId xmlns:p14="http://schemas.microsoft.com/office/powerpoint/2010/main" val="277071640"/>
      </p:ext>
    </p:extLst>
  </p:cSld>
  <p:clrMapOvr>
    <a:masterClrMapping/>
  </p:clrMapOvr>
  <p:transition spd="slow">
    <p:cover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a:t>أولاً: العلاقة تعاقدية في نطاق القانون المدني (عقد مدني)</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 في بداية النصف الثاني للقرن التاسع عشر، ذهب الرأي إلى تكييف علاقة الموظف بالدولة على إنها علاقة تعاقدية يحكمها القانون المدني، وبالتالي تخضع لقاعدة (العقد شريعة المتعاقدين)، تأسيساً على أن </a:t>
            </a:r>
            <a:r>
              <a:rPr lang="ar-IQ" dirty="0" err="1"/>
              <a:t>الألتحاق</a:t>
            </a:r>
            <a:r>
              <a:rPr lang="ar-IQ" dirty="0"/>
              <a:t> بالوظيفة العامة إنما يكون في الغالب بعد اتفاق إرادي يتم بتوافق إرادة الموظف مع إرادة الإدارة، أي يتم إيجاب من جانب الموظف وقبول من جانب الإدارة، وهما شرطان يتحقق بهما </a:t>
            </a:r>
            <a:r>
              <a:rPr lang="ar-IQ" dirty="0" err="1"/>
              <a:t>أنعقاد</a:t>
            </a:r>
            <a:r>
              <a:rPr lang="ar-IQ" dirty="0"/>
              <a:t> العقد وفقاً للقانون المدني.</a:t>
            </a:r>
            <a:endParaRPr lang="en-US" dirty="0"/>
          </a:p>
          <a:p>
            <a:r>
              <a:rPr lang="ar-IQ" dirty="0"/>
              <a:t>       والعقد هنا يتخذ صورة عقد (الوكالة) إذا كان موضوعه قيام الموظف بأعمال قانونية، ويتخذ صورة عقد (إجارة أشخاص) إذا كان موضوعه قيام الموظف بأعمال مادية.</a:t>
            </a:r>
            <a:endParaRPr lang="en-US" dirty="0"/>
          </a:p>
          <a:p>
            <a:r>
              <a:rPr lang="ar-IQ" dirty="0"/>
              <a:t>       إلا أن هذا التكييف لعلاقة الموظف بالإدارة .. تعرض الى عدة </a:t>
            </a:r>
            <a:r>
              <a:rPr lang="ar-IQ" dirty="0" err="1"/>
              <a:t>أنتقادات</a:t>
            </a:r>
            <a:r>
              <a:rPr lang="ar-IQ" dirty="0"/>
              <a:t> منها :</a:t>
            </a:r>
            <a:endParaRPr lang="en-US" dirty="0"/>
          </a:p>
          <a:p>
            <a:r>
              <a:rPr lang="ar-IQ" dirty="0"/>
              <a:t>1 ) إذا كانت علاقة الموظف تعاقدية، فأن العقود تحتاج إلى مناقشات لتحديد شروطها، ومثل هذه المناقشات لا وجود لها في تعيين الموظف العمومي، ذلك لأن تعيين الموظف يتم بقرار إداري، وهذا القرار لا تسبقه مفاوضات. </a:t>
            </a:r>
            <a:endParaRPr lang="en-US" dirty="0"/>
          </a:p>
          <a:p>
            <a:r>
              <a:rPr lang="ar-IQ" dirty="0"/>
              <a:t>2) إن رابطة الموظف أبعد ما تكون عن روابط القانون المدني التعاقدية، فالرابطة التعاقدية في ظل القانون المدني تحكمها قاعدة (العقد شريعة المتعاقدين). وهذه القاعدة تتعارض مع القواعد الأساسية الضابطة لسير المرافق العامة، لأن الإدارة في ظل هذه القاعدة لا تسطيع أن تمس مركز الموظف أو تعدله إلا بموافقه الموظف نفسه لأنه الطرف الآخر في العقد، الأمر الذي يتعارض  مع ضرورات تسيير المرفق العام.</a:t>
            </a:r>
            <a:endParaRPr lang="en-US" dirty="0"/>
          </a:p>
          <a:p>
            <a:r>
              <a:rPr lang="ar-IQ" dirty="0"/>
              <a:t>3)  إن تكييف العلاقة على أنها من عقود القانون المدني يؤدي إلى احتمال </a:t>
            </a:r>
            <a:r>
              <a:rPr lang="ar-IQ" dirty="0" err="1"/>
              <a:t>أختلاف</a:t>
            </a:r>
            <a:r>
              <a:rPr lang="ar-IQ" dirty="0"/>
              <a:t> مراكز الموظفين لاختلاف شروط العقد في كل حالة على حدة. </a:t>
            </a:r>
            <a:endParaRPr lang="en-US" dirty="0"/>
          </a:p>
          <a:p>
            <a:r>
              <a:rPr lang="ar-IQ" b="1" dirty="0"/>
              <a:t>ثانياً: العلاقة تعاقدية في نطاق القانون الإداري (عقد مدني) </a:t>
            </a:r>
            <a:endParaRPr lang="en-US" dirty="0"/>
          </a:p>
          <a:p>
            <a:r>
              <a:rPr lang="ar-IQ" dirty="0"/>
              <a:t>       لتلافي أوجه النقد التي وجهت لتكييف علاقة الموظف بالدولة علاقة تعاقدية في نطاق القانون المدني، ظهر اتجاه يحاول إبقاء تكييف العلاقة على أنها تعاقدية إلا أن هذه العلاقة التعاقدية يحكمها القانون الإداري وليس القانون المدني، لأن هذه العقود تخول الإدارة في مواجهة المتعاقد معها (الموظف) سلطات واسعة لتحقيق الصالح العام، فهي تتيح للإدارة إمكانية الانفراد بتحديد شروطها وتعديل هذه الشروط كذلك إلغاؤها بإرادتها المنفردة، وبما </a:t>
            </a:r>
            <a:r>
              <a:rPr lang="ar-IQ" dirty="0" err="1"/>
              <a:t>يتلائم</a:t>
            </a:r>
            <a:r>
              <a:rPr lang="ar-IQ" dirty="0"/>
              <a:t> مع تحقيق الصالح العام بتسيير المرافق العامة. ومع ذلك تعرض هذا الاتجاه للنقد التالي.</a:t>
            </a:r>
            <a:endParaRPr lang="en-US" dirty="0"/>
          </a:p>
          <a:p>
            <a:r>
              <a:rPr lang="ar-IQ" dirty="0"/>
              <a:t>1 ) إن بقاء العلاقة بين الموظف والإدارة علاقة تعاقدية، يعني أنها تتطلب توافق، إذ لا فرق في ذلك بين العقود الإدارية والعقود المدنية. وهذا يتنافى مع الواقع وطبيعة علاقة الموظف بالدولة والتي تتم بصدور قرار بالتعيين وليس بتوافق إرادتين. </a:t>
            </a:r>
            <a:endParaRPr lang="en-US" dirty="0"/>
          </a:p>
          <a:p>
            <a:r>
              <a:rPr lang="en-US" dirty="0"/>
              <a:t>(2 </a:t>
            </a:r>
            <a:r>
              <a:rPr lang="ar-IQ" dirty="0"/>
              <a:t>إن العقود الإدارية كالعقود المدنية، تكون ملزمة لطرفيها بحيث </a:t>
            </a:r>
            <a:r>
              <a:rPr lang="ar-IQ" dirty="0" err="1"/>
              <a:t>لايجوز</a:t>
            </a:r>
            <a:r>
              <a:rPr lang="ar-IQ" dirty="0"/>
              <a:t> للإدارة أن تعدل في شروطها أو تقدم على إلغاءها إلا إذا استجدت ظروف تتطلب ذلك، ويكون للمتعاقد مع الإدارة حق طلب تعويضه عما أصابه من أضرار نتيجة هذا التعديل، وله أيضاً حق طلب فسخ العقد، وهذه الأحكام تتعارض مع سلطة الإدارة التي تملك في واقع الأمر حق تعديل مركز الموظف القانوني طبقاً للقوانين والأنظمة وبما يتفق مع الصالح العام دون أن يتوقف ذلك على قبول أو رضى الموظف. </a:t>
            </a:r>
          </a:p>
        </p:txBody>
      </p:sp>
    </p:spTree>
    <p:extLst>
      <p:ext uri="{BB962C8B-B14F-4D97-AF65-F5344CB8AC3E}">
        <p14:creationId xmlns:p14="http://schemas.microsoft.com/office/powerpoint/2010/main" val="1155627836"/>
      </p:ext>
    </p:extLst>
  </p:cSld>
  <p:clrMapOvr>
    <a:masterClrMapping/>
  </p:clrMapOvr>
  <p:transition spd="slow">
    <p:cover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علاقة عقد الاذعان</a:t>
            </a:r>
            <a:endParaRPr lang="ar-IQ" dirty="0"/>
          </a:p>
        </p:txBody>
      </p:sp>
      <p:sp>
        <p:nvSpPr>
          <p:cNvPr id="3" name="عنصر نائب للمحتوى 2"/>
          <p:cNvSpPr>
            <a:spLocks noGrp="1"/>
          </p:cNvSpPr>
          <p:nvPr>
            <p:ph sz="quarter" idx="1"/>
          </p:nvPr>
        </p:nvSpPr>
        <p:spPr/>
        <p:txBody>
          <a:bodyPr>
            <a:normAutofit fontScale="40000" lnSpcReduction="20000"/>
          </a:bodyPr>
          <a:lstStyle/>
          <a:p>
            <a:r>
              <a:rPr lang="ar-IQ" dirty="0"/>
              <a:t> اتجه الفقه والقضاء الاداري الى الأخذ بعلاقة عقد الاذعان القائم على تطابق الإرادات دون مناقشة مع التحديد المسبق للحقوق والواجبات الناشئة عن العقد من قبل الإدارة، إلا أن هذا العقد </a:t>
            </a:r>
            <a:r>
              <a:rPr lang="ar-IQ" dirty="0" err="1"/>
              <a:t>لايخرج</a:t>
            </a:r>
            <a:r>
              <a:rPr lang="ar-IQ" dirty="0"/>
              <a:t> عن عقود القانون الخاص لأنها تسمح للطرف المذعن فسخ العقد إذا اقدمت الإدارة على تغيير هذه الشروط لاحقاً. </a:t>
            </a:r>
            <a:endParaRPr lang="en-US" dirty="0"/>
          </a:p>
          <a:p>
            <a:pPr lvl="0"/>
            <a:r>
              <a:rPr lang="ar-IQ" dirty="0"/>
              <a:t>) </a:t>
            </a:r>
            <a:r>
              <a:rPr lang="ar-IQ" b="1" dirty="0"/>
              <a:t> علاقة الموظف بالدولة تنظيمية:</a:t>
            </a:r>
            <a:endParaRPr lang="en-US" dirty="0"/>
          </a:p>
          <a:p>
            <a:r>
              <a:rPr lang="ar-IQ" dirty="0"/>
              <a:t>       نظراً لمجافات أسلوب التكييف التعاقدي لعلاقة الموظف بالإدارة لواجباته في تسيير المرافق العامة بانتظام وتحقيق مصلحة الجمهور، فقد هجره الفقه والقضاء منذ حين وأحل محله التكييف السائد لان لعلاقة الموظف في الدولة على إنها علاقة تنظيمية، أي إن الموظف في مركز تنظيمي يخضع لما تضعه الدولة من قواعد لتنظيم هذا المركز دون أن يكون للموظف الحق في الاعتراض عليها طالما التزمت بالقوانين والأنظمة التي تحكم مركزه. إذا استقر القضاء الإداري في فرنسا ومصر على هذا التكييف. وفي العراق فان المشرع لم يشر صراحة إلى تكييف علاقة الموظف بالدولة، إلا أن الفقه والقضاء متفقان على الأخذ بهذا التكييف لعلاقة الموظف بالدولة في العراق. </a:t>
            </a:r>
            <a:endParaRPr lang="en-US" dirty="0"/>
          </a:p>
          <a:p>
            <a:r>
              <a:rPr lang="ar-IQ" dirty="0"/>
              <a:t>      ويترتب على تكييف علاقة الموظف بالدولة بأنها علاقة تنظيمية النتائج التالية:</a:t>
            </a:r>
            <a:endParaRPr lang="en-US" dirty="0"/>
          </a:p>
          <a:p>
            <a:pPr lvl="0"/>
            <a:r>
              <a:rPr lang="ar-IQ" dirty="0"/>
              <a:t>إن قرارات التعيين والنقل والترقية والعزل، هي قرارات إدارية تصدر من الإدارة وحدها ودون مشاركة من الموظف.</a:t>
            </a:r>
            <a:endParaRPr lang="en-US" dirty="0"/>
          </a:p>
          <a:p>
            <a:pPr lvl="0"/>
            <a:r>
              <a:rPr lang="ar-IQ" dirty="0"/>
              <a:t>إن الآثار القانونية لتعيين في الوظائف العامة تترتب بمجرد صدور قرار التعيين، بصرف النظر عن قبول الموظف أو رفضه، إذ يترتب على صدورها هذا القرار وضع الموظف في مركز قانوني عام وإخضاعه لما تقدمه القوانين والأنظمة الخاصة بالموظفين من أحكام. وليس معنى هذا أن الموظف مجبر على قبول الوظيفة، فله أن يرفضها. </a:t>
            </a:r>
            <a:endParaRPr lang="en-US" dirty="0"/>
          </a:p>
          <a:p>
            <a:r>
              <a:rPr lang="en-US" dirty="0"/>
              <a:t> (3</a:t>
            </a:r>
            <a:r>
              <a:rPr lang="ar-IQ" dirty="0"/>
              <a:t>تسري على الموظف التعديلات التي تتم على قوانين وأنظمة الخدمة التي تنظم مركزه، ولا يتوقف سريانها على رضاه حتى لو ترتب على التعديل إلغاء الوظيفة أو انقاص الراتب أو زيادة واجباته الوظيفية أو نقله من مكان لآخر. وليس للموظف الاعتراض أو الاحتجاج بحقوق مكتسبة أو المطالبة بتعويض ما أصابه من أضرار نتيجة الانتقاص من حقوقه أو نتيجة زيادة أعباءه الوظيفية. والقيد الوحيد على سلطة الإدارة في تعديل مركز الموظف، أن يكون هذا التعديل عاماً مجرداً لا يخص موظفاً خاصاً واقتضته المصلحة العامة.</a:t>
            </a:r>
            <a:endParaRPr lang="en-US" dirty="0"/>
          </a:p>
          <a:p>
            <a:r>
              <a:rPr lang="ar-IQ" dirty="0"/>
              <a:t>      ويسري أثر هذا التعديل من تاريخ </a:t>
            </a:r>
            <a:r>
              <a:rPr lang="ar-IQ" dirty="0" err="1"/>
              <a:t>نفاذه</a:t>
            </a:r>
            <a:r>
              <a:rPr lang="ar-IQ" dirty="0"/>
              <a:t> دون أن يمس حقوق الموظف السابقة التي أكتسبها في ظل النظام القديم.</a:t>
            </a:r>
            <a:endParaRPr lang="en-US" dirty="0"/>
          </a:p>
          <a:p>
            <a:pPr lvl="0"/>
            <a:r>
              <a:rPr lang="ar-IQ" dirty="0"/>
              <a:t>بالمقابل لا يجوز للإدارة مخالفة الأحكام المتعلقة بالمركز التنظيمي للموظف، وليس لها أن تنقص شيئاً مما ينص عليه، حتى لو كان بصيغة الاتفاق مع الموظف. فالمركز الوظيفي ملزم للطرفين (الموظف والإدارة) ويقع باطلاً كل اتفاق يخالفه، فلو اتفقت الإدارة مع موظف على أن تدفع له مرتباً أقل من الراتب الذي يستحقه بموجب القانون فان الاتفاق باطل لان قواعد المركز التنظيمي قواعد آمرة.</a:t>
            </a:r>
            <a:endParaRPr lang="en-US" dirty="0"/>
          </a:p>
          <a:p>
            <a:pPr lvl="0"/>
            <a:r>
              <a:rPr lang="ar-IQ" dirty="0"/>
              <a:t>تستمر علاقة الموظف بالدولة لحين قبول استقالته من الوظيفة طبقاً لقواعد الخدمة ولا تنقطع هذه الصلة بمجرد تقديم الاستقالة.</a:t>
            </a:r>
            <a:endParaRPr lang="en-US" dirty="0"/>
          </a:p>
          <a:p>
            <a:pPr lvl="0"/>
            <a:r>
              <a:rPr lang="ar-IQ" dirty="0"/>
              <a:t>يلزم الموظف بالعمل بصورة دائمة لضمان سير المرفق العام بانتظام، ومن مقتضى ذلك يمنع على الموظف العام الإضراب عن العمل أو الامتناع عن إداء الواجبات الوظيفية. </a:t>
            </a:r>
            <a:endParaRPr lang="en-US" dirty="0"/>
          </a:p>
          <a:p>
            <a:r>
              <a:rPr lang="en-US" dirty="0"/>
              <a:t> </a:t>
            </a:r>
          </a:p>
          <a:p>
            <a:r>
              <a:rPr lang="ar-IQ" dirty="0"/>
              <a:t> </a:t>
            </a:r>
            <a:endParaRPr lang="en-US" dirty="0"/>
          </a:p>
          <a:p>
            <a:r>
              <a:rPr lang="ar-IQ" dirty="0"/>
              <a:t>  </a:t>
            </a:r>
            <a:endParaRPr lang="en-US" dirty="0"/>
          </a:p>
          <a:p>
            <a:r>
              <a:rPr lang="ar-IQ" dirty="0"/>
              <a:t> </a:t>
            </a:r>
            <a:endParaRPr lang="en-US" dirty="0"/>
          </a:p>
          <a:p>
            <a:r>
              <a:rPr lang="en-US" dirty="0"/>
              <a:t> </a:t>
            </a:r>
            <a:endParaRPr lang="ar-IQ" dirty="0"/>
          </a:p>
        </p:txBody>
      </p:sp>
    </p:spTree>
    <p:extLst>
      <p:ext uri="{BB962C8B-B14F-4D97-AF65-F5344CB8AC3E}">
        <p14:creationId xmlns:p14="http://schemas.microsoft.com/office/powerpoint/2010/main" val="2970575612"/>
      </p:ext>
    </p:extLst>
  </p:cSld>
  <p:clrMapOvr>
    <a:masterClrMapping/>
  </p:clrMapOvr>
  <p:transition spd="slow">
    <p:cover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الشروط المتبعة في التعيين في الوظيفة العامة:</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70000" lnSpcReduction="20000"/>
          </a:bodyPr>
          <a:lstStyle/>
          <a:p>
            <a:r>
              <a:rPr lang="ar-IQ" b="1" dirty="0"/>
              <a:t> </a:t>
            </a:r>
            <a:r>
              <a:rPr lang="ar-IQ" dirty="0"/>
              <a:t>التعيين في الوظائف العامة ليس حقاً مشاعاً للجميع يباشرونه دون قيد أو شرط، يتطلب للتمتع به ضرورة تحقق ضوابط وشروط معينة. فالموظف لا يلتحق بالوظيفة العامة من أجل </a:t>
            </a:r>
            <a:r>
              <a:rPr lang="ar-IQ" dirty="0" err="1"/>
              <a:t>الأرتزاق</a:t>
            </a:r>
            <a:r>
              <a:rPr lang="ar-IQ" dirty="0"/>
              <a:t> فقط وإنما من أجل العمل لتحقيق هدف معين يتمثل في حسن سير المرفق بهدف تحقيق الصالح العام.</a:t>
            </a:r>
            <a:endParaRPr lang="en-US" dirty="0"/>
          </a:p>
          <a:p>
            <a:r>
              <a:rPr lang="ar-IQ" dirty="0"/>
              <a:t>      إن القوانين المختلفة تتطلب توافر مجموعة من الشروط فيمن يرغب في تولي الوظيفة </a:t>
            </a:r>
            <a:r>
              <a:rPr lang="ar-IQ" dirty="0" err="1"/>
              <a:t>العامة..وهي</a:t>
            </a:r>
            <a:r>
              <a:rPr lang="ar-IQ" dirty="0"/>
              <a:t>:</a:t>
            </a:r>
            <a:endParaRPr lang="en-US" dirty="0"/>
          </a:p>
          <a:p>
            <a:r>
              <a:rPr lang="ar-IQ" b="1" dirty="0"/>
              <a:t>أولاً:- جنسية الدولة:	</a:t>
            </a:r>
            <a:endParaRPr lang="en-US" dirty="0"/>
          </a:p>
          <a:p>
            <a:r>
              <a:rPr lang="ar-IQ" b="1" dirty="0"/>
              <a:t>       </a:t>
            </a:r>
            <a:r>
              <a:rPr lang="ar-IQ" dirty="0"/>
              <a:t>تشترط القوانين عادةً في المرشح للوظيفة العامة أن يكون مواطناً أي متمتعاً بجنسية الدولة و لا تجيز للأجانب تولي الوظائف العامة إلا في حالات محددة أهمها في حالة الحاجة إليهم لعدم توفر أمثالهم من المواطنين وحالة المعاملة بالمثل مع الدول الأخرى.</a:t>
            </a:r>
            <a:endParaRPr lang="en-US" dirty="0"/>
          </a:p>
          <a:p>
            <a:r>
              <a:rPr lang="ar-IQ" dirty="0"/>
              <a:t>       وهذا الشرط طبيعي لأن أبناء الدولة أجدر بالعمل في خدمتها، وأقدر على تفهم شؤونها وأكثر </a:t>
            </a:r>
            <a:r>
              <a:rPr lang="ar-IQ" dirty="0" err="1"/>
              <a:t>إخلاصأً</a:t>
            </a:r>
            <a:r>
              <a:rPr lang="ar-IQ" dirty="0"/>
              <a:t> </a:t>
            </a:r>
            <a:r>
              <a:rPr lang="ar-IQ" dirty="0" err="1"/>
              <a:t>وولا</a:t>
            </a:r>
            <a:r>
              <a:rPr lang="ar-IQ" dirty="0"/>
              <a:t> لها، كما إنهم أحق بالحصول على مزايا وظائفها. </a:t>
            </a:r>
            <a:endParaRPr lang="en-US" dirty="0"/>
          </a:p>
          <a:p>
            <a:r>
              <a:rPr lang="ar-IQ" dirty="0"/>
              <a:t>       والجنسية علاقة أو رابطة سياسية وقانونية تقوم بين الشخص والدولة التي ينتمي إليها، وشغل الوظائف العامة يعد بمثابة مظهر من مظاهر ممارسة الحقوق السياسية في المجتمع، تلك الحقوق التي لا يتمتع بها سوى المواطنين دون الأجانب.</a:t>
            </a:r>
            <a:endParaRPr lang="en-US" dirty="0"/>
          </a:p>
          <a:p>
            <a:r>
              <a:rPr lang="ar-IQ" dirty="0"/>
              <a:t>       ويجب التفرقة هنا بين الوطني الأصيل والمتجنس. فالعادة أن لا يسمح للمتجنس بالتمتع بحقوق الوطنيين إلا بعد فترة معينة يثبت فيها ولاءه لوطنه الجديد.</a:t>
            </a:r>
            <a:endParaRPr lang="en-US" dirty="0"/>
          </a:p>
          <a:p>
            <a:r>
              <a:rPr lang="ar-IQ" dirty="0"/>
              <a:t>إذ نصت على هذا الشرط الفقرة (1) من المادة (7) من قانون الخدمة المدنية رقم (24) من قانون الخدمة المدنية رقم (24) لسنة 1960 النافذ بقولها (لا يعين في الوظائف الحكومية إلا من كان عراقياً أو متجنساً مضى على تجنسه مدة لا تقل عن خمس سنوات).</a:t>
            </a:r>
          </a:p>
        </p:txBody>
      </p:sp>
    </p:spTree>
    <p:extLst>
      <p:ext uri="{BB962C8B-B14F-4D97-AF65-F5344CB8AC3E}">
        <p14:creationId xmlns:p14="http://schemas.microsoft.com/office/powerpoint/2010/main" val="2961471674"/>
      </p:ext>
    </p:extLst>
  </p:cSld>
  <p:clrMapOvr>
    <a:masterClrMapping/>
  </p:clrMapOvr>
  <p:transition spd="slow">
    <p:cover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b="1" dirty="0"/>
              <a:t>ثانياً: السن:</a:t>
            </a:r>
            <a:r>
              <a:rPr lang="en-US" dirty="0"/>
              <a:t/>
            </a:r>
            <a:br>
              <a:rPr lang="en-US" dirty="0"/>
            </a:br>
            <a:endParaRPr lang="ar-IQ" dirty="0"/>
          </a:p>
        </p:txBody>
      </p:sp>
      <p:sp>
        <p:nvSpPr>
          <p:cNvPr id="3" name="عنصر نائب للمحتوى 2"/>
          <p:cNvSpPr>
            <a:spLocks noGrp="1"/>
          </p:cNvSpPr>
          <p:nvPr>
            <p:ph sz="quarter" idx="1"/>
          </p:nvPr>
        </p:nvSpPr>
        <p:spPr/>
        <p:txBody>
          <a:bodyPr>
            <a:normAutofit fontScale="47500" lnSpcReduction="20000"/>
          </a:bodyPr>
          <a:lstStyle/>
          <a:p>
            <a:r>
              <a:rPr lang="ar-IQ" dirty="0"/>
              <a:t> يجب أن يكون سن أو عمر المرشح للوظيفة وقت صدور قرار التعيين يتراوح بين حد أدنى وحد أقصى معينين، أما الحد الأدنى فيشترط </a:t>
            </a:r>
            <a:r>
              <a:rPr lang="ar-IQ" dirty="0" err="1"/>
              <a:t>للتاكد</a:t>
            </a:r>
            <a:r>
              <a:rPr lang="ar-IQ" dirty="0"/>
              <a:t> من أن المرشح قد بلغ من النضج والإدراك أي بالغ سن الرشد أي مؤهل للقيام بأعباء الوظيفة العامة، ويختلف مقداره من قانون إلى آخر، أما الحد الأقصى المرشح لتولي الوظيفة العامة فيشترط للتأكد من المرشح لم يصل بعد إلى سن التقاعد أو يقترب منه بدرجة لا تسمح له </a:t>
            </a:r>
            <a:r>
              <a:rPr lang="ar-IQ" dirty="0" err="1"/>
              <a:t>بألاستقرار</a:t>
            </a:r>
            <a:r>
              <a:rPr lang="ar-IQ" dirty="0"/>
              <a:t> اللازم في الوظيفة لمدة مناسبة... إذ حددت الفقرة (2) من المادة (7) من قانون الخدمة المدنية، </a:t>
            </a:r>
            <a:r>
              <a:rPr lang="ar-IQ" dirty="0" err="1"/>
              <a:t>بأكمال</a:t>
            </a:r>
            <a:r>
              <a:rPr lang="ar-IQ" dirty="0"/>
              <a:t> </a:t>
            </a:r>
            <a:r>
              <a:rPr lang="ar-IQ" dirty="0" err="1"/>
              <a:t>الثامنةعشر</a:t>
            </a:r>
            <a:r>
              <a:rPr lang="ar-IQ" dirty="0"/>
              <a:t> من العمر وأستثنى الممرضات فأجاز أن يمارسن الخدمة المدنية بعد </a:t>
            </a:r>
            <a:r>
              <a:rPr lang="ar-IQ" dirty="0" err="1"/>
              <a:t>أكمالهن</a:t>
            </a:r>
            <a:r>
              <a:rPr lang="ar-IQ" dirty="0"/>
              <a:t> السادسة عشر من العمر.</a:t>
            </a:r>
            <a:endParaRPr lang="en-US" dirty="0"/>
          </a:p>
          <a:p>
            <a:r>
              <a:rPr lang="ar-IQ" b="1" dirty="0"/>
              <a:t>ثالثاً: اللياقة الصحية:</a:t>
            </a:r>
            <a:endParaRPr lang="en-US" dirty="0"/>
          </a:p>
          <a:p>
            <a:r>
              <a:rPr lang="ar-IQ" dirty="0"/>
              <a:t>       يشترط فيمن يعين في إحدى الوظائف العامة أن يكون صحيح الجسم إلى الحد الذي يمكنه من القيام بأعباء وظيفته بصورة منتظمة، </a:t>
            </a:r>
            <a:r>
              <a:rPr lang="ar-IQ" dirty="0" err="1"/>
              <a:t>كمايجب</a:t>
            </a:r>
            <a:r>
              <a:rPr lang="ar-IQ" dirty="0"/>
              <a:t> أن يكون المرشح للوظيفة خالياً من الأمراض المعدية حتى لا يشكل خطراً في نقل العدوى إلى المتعاملين معه من الجمهور أو العاملين معه من الموظفين، وتختلف درجة اللياقة الصحية المطلوبة حسب نوعية الوظيف وطبيعتها.</a:t>
            </a:r>
            <a:endParaRPr lang="en-US" dirty="0"/>
          </a:p>
          <a:p>
            <a:r>
              <a:rPr lang="ar-IQ" dirty="0"/>
              <a:t>       وشرط اللياقة الصحية، كما أنه شرط للالتحاق بالوظيفة العامة فأنه أيضا شرط للاستمرار فيها، فاذا ما أصيب الموظف بما يعجزه عن القيام بأعباء وظيفته ، فأنه يعتبر في هذه الحالة فاقداً لشروط اللياقة الصحية، ومن ثم يجوز للإدارة الاستغناء عن خدمته. </a:t>
            </a:r>
            <a:endParaRPr lang="en-US" dirty="0"/>
          </a:p>
          <a:p>
            <a:pPr lvl="0"/>
            <a:r>
              <a:rPr lang="ar-IQ" dirty="0"/>
              <a:t>إذ نصت الفقرة (3) من المادة (7) من قانون الخدمة المدنية المذكور حول شرط اللياقة الصحية. </a:t>
            </a:r>
            <a:endParaRPr lang="en-US" dirty="0"/>
          </a:p>
          <a:p>
            <a:r>
              <a:rPr lang="ar-IQ" b="1" dirty="0"/>
              <a:t>رابعاً: الصلاحية الأخلاقية:</a:t>
            </a:r>
            <a:endParaRPr lang="en-US" dirty="0"/>
          </a:p>
          <a:p>
            <a:r>
              <a:rPr lang="ar-IQ" dirty="0"/>
              <a:t>       أن من أكثر الشروط التي </a:t>
            </a:r>
            <a:r>
              <a:rPr lang="ar-IQ" dirty="0" err="1"/>
              <a:t>تتطلبها</a:t>
            </a:r>
            <a:r>
              <a:rPr lang="ar-IQ" dirty="0"/>
              <a:t> القوانين في الموظف العام الصلاحية الأخلاقية لأن الأخلاق الكريمة هي من أهم </a:t>
            </a:r>
            <a:r>
              <a:rPr lang="ar-IQ" dirty="0" err="1"/>
              <a:t>مايجب</a:t>
            </a:r>
            <a:r>
              <a:rPr lang="ar-IQ" dirty="0"/>
              <a:t> أن يتحلى به الموظفون العموميين كي يؤتمن على السلطات العامة التي يخولها له مركزه. </a:t>
            </a:r>
            <a:endParaRPr lang="en-US" dirty="0"/>
          </a:p>
          <a:p>
            <a:r>
              <a:rPr lang="ar-IQ" dirty="0"/>
              <a:t>       إذ نصت الفقرة (4) من المادة (7) من الخدمة المدنية المذكور على شرط الصلاحية الأخلاقية.</a:t>
            </a:r>
            <a:endParaRPr lang="en-US" dirty="0"/>
          </a:p>
          <a:p>
            <a:r>
              <a:rPr lang="ar-IQ" b="1" dirty="0"/>
              <a:t>خامساً:- الكفاءة العلمية:</a:t>
            </a:r>
            <a:endParaRPr lang="en-US" dirty="0"/>
          </a:p>
          <a:p>
            <a:r>
              <a:rPr lang="ar-IQ" dirty="0"/>
              <a:t>       يشترط فيمن يعين في إحدى الوظائف العامة أن تتوفر فيه الكفاءة العلمية اللازمة لتولي الوظيفة المرشح لها بأن يكون مؤهلاً علمياً بما يتفق مع مهام هذه الوظيفة. وتشترط بعض القوانين في الموظف مبدئياً وكحد أدنى للكفاءة العلمية الإلمام بالقراءة والكتابة، وهذا هو الحد الأدنى لدرجات المعرفة.</a:t>
            </a:r>
            <a:endParaRPr lang="en-US" dirty="0"/>
          </a:p>
          <a:p>
            <a:r>
              <a:rPr lang="ar-IQ" dirty="0"/>
              <a:t>       إذ نصت الفقرة (5) من المادة (7) من قانون الخدمة المدنية المذكور على شرط الكفاءة العلمية، إذ اشترطت بالمرشح للوظيفة العامة أن يكون حائز على شهادة دراسية معترف بها. </a:t>
            </a:r>
            <a:endParaRPr lang="en-US" dirty="0"/>
          </a:p>
          <a:p>
            <a:r>
              <a:rPr lang="ar-IQ" b="1" dirty="0"/>
              <a:t>سادساً: أن لا يكون قد تم عزله من الخدمة بقرار تأديبي نهائي:</a:t>
            </a:r>
            <a:endParaRPr lang="en-US" dirty="0"/>
          </a:p>
          <a:p>
            <a:r>
              <a:rPr lang="ar-IQ" b="1" dirty="0"/>
              <a:t>       </a:t>
            </a:r>
            <a:r>
              <a:rPr lang="ar-IQ" dirty="0"/>
              <a:t>ويعود هذا الشرط لكون إن قرار العزل يؤكد عدم صلاحية الموظف لتولي الوظيفة لأخلاله إخلالاً جسيماً بأحكامها مما أدى إلى صدور قرار تأديبي نهائي بعزله </a:t>
            </a:r>
            <a:r>
              <a:rPr lang="ar-IQ" dirty="0" err="1"/>
              <a:t>واسبعاده</a:t>
            </a:r>
            <a:r>
              <a:rPr lang="ar-IQ" dirty="0"/>
              <a:t> عن الوظيفة.</a:t>
            </a:r>
          </a:p>
        </p:txBody>
      </p:sp>
    </p:spTree>
    <p:extLst>
      <p:ext uri="{BB962C8B-B14F-4D97-AF65-F5344CB8AC3E}">
        <p14:creationId xmlns:p14="http://schemas.microsoft.com/office/powerpoint/2010/main" val="400962028"/>
      </p:ext>
    </p:extLst>
  </p:cSld>
  <p:clrMapOvr>
    <a:masterClrMapping/>
  </p:clrMapOvr>
  <p:transition spd="slow">
    <p:cover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1168</TotalTime>
  <Words>8221</Words>
  <Application>Microsoft Office PowerPoint</Application>
  <PresentationFormat>عرض على الشاشة (3:4)‏</PresentationFormat>
  <Paragraphs>331</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مشربية</vt:lpstr>
      <vt:lpstr> المحاضرة الرابعة /الوظيفة العامة </vt:lpstr>
      <vt:lpstr>أولاً: النظام الأوربي (الفرنسي):  </vt:lpstr>
      <vt:lpstr>عرض تقديمي في PowerPoint</vt:lpstr>
      <vt:lpstr>طرق أختيار المرشحين للوظيفة العامة ( الموظف العام ): </vt:lpstr>
      <vt:lpstr>ثانياً: الانتخاب: </vt:lpstr>
      <vt:lpstr>أولاً: العلاقة تعاقدية في نطاق القانون المدني (عقد مدني) </vt:lpstr>
      <vt:lpstr>علاقة عقد الاذعان</vt:lpstr>
      <vt:lpstr>الشروط المتبعة في التعيين في الوظيفة العامة: </vt:lpstr>
      <vt:lpstr>ثانياً: السن: </vt:lpstr>
      <vt:lpstr>حقوق الموظف العام: </vt:lpstr>
      <vt:lpstr>عرض تقديمي في PowerPoint</vt:lpstr>
      <vt:lpstr>أولاً: الراتب الوظيفي:      أن علاقة الموظف بالدولة تقوم على أساس تنظيمي، أي منظمة في أطار قوانين الخدمة المدنية، فأن الموظف يعتمد بالدرجة الأساس في تدبير شؤون حياته المادية على على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مايتقاضاه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ماأكدت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أولاً: الراتب الوظيفي:      أن علاقة الموظف بالدولة تقوم على أساس تنظيمي، أي منظمة في أطار قوانين الخدمة المدنية، فأن الموظف يعتمد بالدرجة الأساس في تدبير شؤون حياته المادية على على ما تقدمه له الدولة من راتب يواجه به متطلبات حياته المختلفة. ويتمثل هذا الراتب عادة بمبلغ من المال يتقاضاه الموظف شهرياً وبصورة دورية مستمرة وذلك لقاء انقطاعه للعمل في خدمة الوظيفية التي يشغلها. وغالباً ما ينصرف مدلول الراتب إلى مايتقاضاه الموظف شهرياً ويتدرج بالزيادات السنوية (العلاوات) أو الترفيع، وذلك من راتب الحد الأدنى للوظيفة التي عين فيها إلى حد الراتب الأقصى لها، ويطلق عليه عادةً (الراتب الاسمي) أو (الراتب الأساس). ويستحق الموظف راتبه الوظيفي من تاريخ مباشرته في وظيفته وليس من تاريخ التعيين، وهذا ماأكدت عليه الفقرة (1) من المادة (16) من قانون الخدمة المدنية رقم (24) لسنة 1960 النافذ علماً أن المشرع العراقي قد حدد أسس تحديد الرواتب في المادة (4) من قانون رواتب موظفي الدولة والقطاع العام رقم (22) لسنة 2008 المعدل بالقانون رقم (103) لسنة 2012، وذلك في ضوء الشهادات الدراسية التي يحملها الموظف ومدة ممارسة الموظف للوظيفة التي تخوله شهادته ممارستها.. كما إن المادة (3) من القانون ذاته حددت درجات الموظفين وعلاواتهم السنوية ومدد ترفيعاتهم وكما هو موضح في الجدول التالي..          ثانياً:- المخصصات المضافة إلى الراتب:  </vt:lpstr>
      <vt:lpstr>ثالثاً:- العلاوات السنوية والترفيع: </vt:lpstr>
      <vt:lpstr>واجبات الموظف العام </vt:lpstr>
      <vt:lpstr>عرض تقديمي في PowerPoint</vt:lpstr>
      <vt:lpstr>معاقبة الموظف العام </vt:lpstr>
      <vt:lpstr>عرض تقديمي في PowerPoint</vt:lpstr>
      <vt:lpstr>ثانياً:- إجراءات فرض العقوبة الانضباطية: </vt:lpstr>
      <vt:lpstr>ثالثا:- الطعن في قرارات فرض العقوبة الانضباطية: </vt:lpstr>
      <vt:lpstr>أنتهاء الرابطة الوظيفية: </vt:lpstr>
      <vt:lpstr>عرض تقديمي في PowerPoint</vt:lpstr>
      <vt:lpstr>  المال العام </vt:lpstr>
      <vt:lpstr>ثانياً: الحماية القانونية للمال العام  </vt:lpstr>
      <vt:lpstr>ثالثاً: الحماية في قانون العقوبات: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جمهورية العراق                                                                                       وزارة التعليم العالي والبحث العلمي    جامعة ديالى    كلية الادارة والاقتصاد     قسم الادارة العامة</dc:title>
  <dc:creator>DELL</dc:creator>
  <cp:lastModifiedBy>DELL</cp:lastModifiedBy>
  <cp:revision>50</cp:revision>
  <dcterms:created xsi:type="dcterms:W3CDTF">2019-04-03T08:00:36Z</dcterms:created>
  <dcterms:modified xsi:type="dcterms:W3CDTF">2019-12-18T09:13:14Z</dcterms:modified>
</cp:coreProperties>
</file>